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632" r:id="rId2"/>
    <p:sldId id="753" r:id="rId3"/>
    <p:sldId id="755" r:id="rId4"/>
    <p:sldId id="756" r:id="rId5"/>
    <p:sldId id="757" r:id="rId6"/>
    <p:sldId id="759" r:id="rId7"/>
    <p:sldId id="760" r:id="rId8"/>
    <p:sldId id="761" r:id="rId9"/>
    <p:sldId id="724" r:id="rId10"/>
    <p:sldId id="762" r:id="rId11"/>
    <p:sldId id="763" r:id="rId12"/>
    <p:sldId id="735" r:id="rId13"/>
    <p:sldId id="764" r:id="rId14"/>
    <p:sldId id="765" r:id="rId15"/>
    <p:sldId id="766" r:id="rId16"/>
    <p:sldId id="767" r:id="rId17"/>
    <p:sldId id="768" r:id="rId18"/>
    <p:sldId id="769" r:id="rId19"/>
    <p:sldId id="770" r:id="rId20"/>
    <p:sldId id="723" r:id="rId21"/>
    <p:sldId id="771" r:id="rId22"/>
    <p:sldId id="772" r:id="rId23"/>
    <p:sldId id="777" r:id="rId24"/>
    <p:sldId id="774" r:id="rId25"/>
    <p:sldId id="775" r:id="rId26"/>
    <p:sldId id="779" r:id="rId27"/>
    <p:sldId id="778" r:id="rId28"/>
    <p:sldId id="325"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6981" autoAdjust="0"/>
  </p:normalViewPr>
  <p:slideViewPr>
    <p:cSldViewPr>
      <p:cViewPr varScale="1">
        <p:scale>
          <a:sx n="108" d="100"/>
          <a:sy n="108" d="100"/>
        </p:scale>
        <p:origin x="2304"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0BA23D-5710-45C3-8AE1-7B5721BE450C}" type="datetimeFigureOut">
              <a:rPr lang="en-US" smtClean="0"/>
              <a:pPr/>
              <a:t>10/22/25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29B1D2-4D57-416E-8BD1-3DACB5B914DA}" type="slidenum">
              <a:rPr lang="en-US" smtClean="0"/>
              <a:pPr/>
              <a:t>‹#›</a:t>
            </a:fld>
            <a:endParaRPr lang="en-US"/>
          </a:p>
        </p:txBody>
      </p:sp>
    </p:spTree>
    <p:extLst>
      <p:ext uri="{BB962C8B-B14F-4D97-AF65-F5344CB8AC3E}">
        <p14:creationId xmlns:p14="http://schemas.microsoft.com/office/powerpoint/2010/main" val="156844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29B1D2-4D57-416E-8BD1-3DACB5B914DA}" type="slidenum">
              <a:rPr lang="en-US" smtClean="0"/>
              <a:pPr/>
              <a:t>4</a:t>
            </a:fld>
            <a:endParaRPr lang="en-US"/>
          </a:p>
        </p:txBody>
      </p:sp>
    </p:spTree>
    <p:extLst>
      <p:ext uri="{BB962C8B-B14F-4D97-AF65-F5344CB8AC3E}">
        <p14:creationId xmlns:p14="http://schemas.microsoft.com/office/powerpoint/2010/main" val="349144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29B1D2-4D57-416E-8BD1-3DACB5B914DA}" type="slidenum">
              <a:rPr lang="en-US" smtClean="0"/>
              <a:pPr/>
              <a:t>5</a:t>
            </a:fld>
            <a:endParaRPr lang="en-US"/>
          </a:p>
        </p:txBody>
      </p:sp>
    </p:spTree>
    <p:extLst>
      <p:ext uri="{BB962C8B-B14F-4D97-AF65-F5344CB8AC3E}">
        <p14:creationId xmlns:p14="http://schemas.microsoft.com/office/powerpoint/2010/main" val="349144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29B1D2-4D57-416E-8BD1-3DACB5B914DA}" type="slidenum">
              <a:rPr lang="en-US" smtClean="0"/>
              <a:pPr/>
              <a:t>9</a:t>
            </a:fld>
            <a:endParaRPr lang="en-US"/>
          </a:p>
        </p:txBody>
      </p:sp>
    </p:spTree>
    <p:extLst>
      <p:ext uri="{BB962C8B-B14F-4D97-AF65-F5344CB8AC3E}">
        <p14:creationId xmlns:p14="http://schemas.microsoft.com/office/powerpoint/2010/main" val="1321226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29B1D2-4D57-416E-8BD1-3DACB5B914DA}" type="slidenum">
              <a:rPr lang="en-US" smtClean="0"/>
              <a:pPr/>
              <a:t>10</a:t>
            </a:fld>
            <a:endParaRPr lang="en-US"/>
          </a:p>
        </p:txBody>
      </p:sp>
    </p:spTree>
    <p:extLst>
      <p:ext uri="{BB962C8B-B14F-4D97-AF65-F5344CB8AC3E}">
        <p14:creationId xmlns:p14="http://schemas.microsoft.com/office/powerpoint/2010/main" val="989400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29B1D2-4D57-416E-8BD1-3DACB5B914DA}" type="slidenum">
              <a:rPr lang="en-US" smtClean="0"/>
              <a:pPr/>
              <a:t>17</a:t>
            </a:fld>
            <a:endParaRPr lang="en-US"/>
          </a:p>
        </p:txBody>
      </p:sp>
    </p:spTree>
    <p:extLst>
      <p:ext uri="{BB962C8B-B14F-4D97-AF65-F5344CB8AC3E}">
        <p14:creationId xmlns:p14="http://schemas.microsoft.com/office/powerpoint/2010/main" val="989400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873215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2158221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1643977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2762121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51B58-621A-4ADE-A159-9196DE925EBD}" type="datetimeFigureOut">
              <a:rPr lang="en-US" smtClean="0"/>
              <a:pPr/>
              <a:t>10/22/25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068580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51B58-621A-4ADE-A159-9196DE925EBD}" type="datetimeFigureOut">
              <a:rPr lang="en-US" smtClean="0"/>
              <a:pPr/>
              <a:t>10/22/25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1335066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51B58-621A-4ADE-A159-9196DE925EBD}" type="datetimeFigureOut">
              <a:rPr lang="en-US" smtClean="0"/>
              <a:pPr/>
              <a:t>10/22/25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171570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51B58-621A-4ADE-A159-9196DE925EBD}" type="datetimeFigureOut">
              <a:rPr lang="en-US" smtClean="0"/>
              <a:pPr/>
              <a:t>10/22/25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517760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51B58-621A-4ADE-A159-9196DE925EBD}" type="datetimeFigureOut">
              <a:rPr lang="en-US" smtClean="0"/>
              <a:pPr/>
              <a:t>10/22/25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108619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51B58-621A-4ADE-A159-9196DE925EBD}" type="datetimeFigureOut">
              <a:rPr lang="en-US" smtClean="0"/>
              <a:pPr/>
              <a:t>10/22/25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380427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51B58-621A-4ADE-A159-9196DE925EBD}" type="datetimeFigureOut">
              <a:rPr lang="en-US" smtClean="0"/>
              <a:pPr/>
              <a:t>10/22/25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2F7AE2-E6CD-4286-A778-A9BB647826B6}" type="slidenum">
              <a:rPr lang="en-US" smtClean="0"/>
              <a:pPr/>
              <a:t>‹#›</a:t>
            </a:fld>
            <a:endParaRPr lang="en-US"/>
          </a:p>
        </p:txBody>
      </p:sp>
    </p:spTree>
    <p:extLst>
      <p:ext uri="{BB962C8B-B14F-4D97-AF65-F5344CB8AC3E}">
        <p14:creationId xmlns:p14="http://schemas.microsoft.com/office/powerpoint/2010/main" val="1137432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51B58-621A-4ADE-A159-9196DE925EBD}" type="datetimeFigureOut">
              <a:rPr lang="en-US" smtClean="0"/>
              <a:pPr/>
              <a:t>10/22/25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2F7AE2-E6CD-4286-A778-A9BB647826B6}" type="slidenum">
              <a:rPr lang="en-US" smtClean="0"/>
              <a:pPr/>
              <a:t>‹#›</a:t>
            </a:fld>
            <a:endParaRPr lang="en-US"/>
          </a:p>
        </p:txBody>
      </p:sp>
    </p:spTree>
    <p:extLst>
      <p:ext uri="{BB962C8B-B14F-4D97-AF65-F5344CB8AC3E}">
        <p14:creationId xmlns:p14="http://schemas.microsoft.com/office/powerpoint/2010/main" val="10355999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8.jpe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5.xm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Civil Wars</a:t>
            </a:r>
          </a:p>
        </p:txBody>
      </p:sp>
      <p:pic>
        <p:nvPicPr>
          <p:cNvPr id="10" name="Content Placeholder 6"/>
          <p:cNvPicPr>
            <a:picLocks noGrp="1" noChangeAspect="1"/>
          </p:cNvPicPr>
          <p:nvPr>
            <p:ph sz="half" idx="4294967295"/>
          </p:nvPr>
        </p:nvPicPr>
        <p:blipFill>
          <a:blip r:embed="rId2" cstate="print">
            <a:extLst>
              <a:ext uri="{28A0092B-C50C-407E-A947-70E740481C1C}">
                <a14:useLocalDpi xmlns:a14="http://schemas.microsoft.com/office/drawing/2010/main" val="0"/>
              </a:ext>
            </a:extLst>
          </a:blip>
          <a:stretch>
            <a:fillRect/>
          </a:stretch>
        </p:blipFill>
        <p:spPr>
          <a:xfrm>
            <a:off x="4574297" y="2590800"/>
            <a:ext cx="882650" cy="1600200"/>
          </a:xfrm>
        </p:spPr>
      </p:pic>
      <p:pic>
        <p:nvPicPr>
          <p:cNvPr id="13" name="Content Placeholder 6"/>
          <p:cNvPicPr>
            <a:picLocks noGrp="1" noChangeAspect="1"/>
          </p:cNvPicPr>
          <p:nvPr>
            <p:ph sz="half" idx="4294967295"/>
          </p:nvPr>
        </p:nvPicPr>
        <p:blipFill>
          <a:blip r:embed="rId3" cstate="print">
            <a:extLst>
              <a:ext uri="{28A0092B-C50C-407E-A947-70E740481C1C}">
                <a14:useLocalDpi xmlns:a14="http://schemas.microsoft.com/office/drawing/2010/main" val="0"/>
              </a:ext>
            </a:extLst>
          </a:blip>
          <a:stretch>
            <a:fillRect/>
          </a:stretch>
        </p:blipFill>
        <p:spPr>
          <a:xfrm>
            <a:off x="3352800" y="2649380"/>
            <a:ext cx="1036638" cy="1201738"/>
          </a:xfrm>
        </p:spPr>
      </p:pic>
      <p:pic>
        <p:nvPicPr>
          <p:cNvPr id="14" name="Content Placeholder 6"/>
          <p:cNvPicPr>
            <a:picLocks noGrp="1" noChangeAspect="1"/>
          </p:cNvPicPr>
          <p:nvPr>
            <p:ph sz="half" idx="4294967295"/>
          </p:nvPr>
        </p:nvPicPr>
        <p:blipFill>
          <a:blip r:embed="rId4" cstate="print">
            <a:extLst>
              <a:ext uri="{28A0092B-C50C-407E-A947-70E740481C1C}">
                <a14:useLocalDpi xmlns:a14="http://schemas.microsoft.com/office/drawing/2010/main" val="0"/>
              </a:ext>
            </a:extLst>
          </a:blip>
          <a:stretch>
            <a:fillRect/>
          </a:stretch>
        </p:blipFill>
        <p:spPr>
          <a:xfrm>
            <a:off x="6172200" y="3904800"/>
            <a:ext cx="1036637" cy="1317625"/>
          </a:xfrm>
        </p:spPr>
      </p:pic>
      <p:pic>
        <p:nvPicPr>
          <p:cNvPr id="15" name="Content Placeholder 6"/>
          <p:cNvPicPr>
            <a:picLocks noGrp="1" noChangeAspect="1"/>
          </p:cNvPicPr>
          <p:nvPr>
            <p:ph sz="half" idx="4294967295"/>
          </p:nvPr>
        </p:nvPicPr>
        <p:blipFill>
          <a:blip r:embed="rId5" cstate="print">
            <a:extLst>
              <a:ext uri="{28A0092B-C50C-407E-A947-70E740481C1C}">
                <a14:useLocalDpi xmlns:a14="http://schemas.microsoft.com/office/drawing/2010/main" val="0"/>
              </a:ext>
            </a:extLst>
          </a:blip>
          <a:stretch>
            <a:fillRect/>
          </a:stretch>
        </p:blipFill>
        <p:spPr>
          <a:xfrm>
            <a:off x="7358338" y="3865113"/>
            <a:ext cx="1038225" cy="1397000"/>
          </a:xfrm>
        </p:spPr>
      </p:pic>
      <p:pic>
        <p:nvPicPr>
          <p:cNvPr id="22" name="Content Placeholder 6"/>
          <p:cNvPicPr>
            <a:picLocks noGrp="1" noChangeAspect="1"/>
          </p:cNvPicPr>
          <p:nvPr>
            <p:ph sz="half" idx="4294967295"/>
          </p:nvPr>
        </p:nvPicPr>
        <p:blipFill>
          <a:blip r:embed="rId6" cstate="print">
            <a:extLst>
              <a:ext uri="{28A0092B-C50C-407E-A947-70E740481C1C}">
                <a14:useLocalDpi xmlns:a14="http://schemas.microsoft.com/office/drawing/2010/main" val="0"/>
              </a:ext>
            </a:extLst>
          </a:blip>
          <a:stretch>
            <a:fillRect/>
          </a:stretch>
        </p:blipFill>
        <p:spPr>
          <a:xfrm>
            <a:off x="1719431" y="1602476"/>
            <a:ext cx="1036638" cy="1581150"/>
          </a:xfrm>
        </p:spPr>
      </p:pic>
      <p:pic>
        <p:nvPicPr>
          <p:cNvPr id="21" name="Content Placeholder 6"/>
          <p:cNvPicPr>
            <a:picLocks noGrp="1" noChangeAspect="1"/>
          </p:cNvPicPr>
          <p:nvPr>
            <p:ph sz="half" idx="4294967295"/>
          </p:nvPr>
        </p:nvPicPr>
        <p:blipFill>
          <a:blip r:embed="rId7" cstate="print">
            <a:extLst>
              <a:ext uri="{28A0092B-C50C-407E-A947-70E740481C1C}">
                <a14:useLocalDpi xmlns:a14="http://schemas.microsoft.com/office/drawing/2010/main" val="0"/>
              </a:ext>
            </a:extLst>
          </a:blip>
          <a:stretch>
            <a:fillRect/>
          </a:stretch>
        </p:blipFill>
        <p:spPr>
          <a:xfrm>
            <a:off x="533400" y="1583426"/>
            <a:ext cx="1036638" cy="1600200"/>
          </a:xfrm>
        </p:spPr>
      </p:pic>
      <p:sp>
        <p:nvSpPr>
          <p:cNvPr id="11" name="TextBox 10"/>
          <p:cNvSpPr txBox="1"/>
          <p:nvPr/>
        </p:nvSpPr>
        <p:spPr>
          <a:xfrm>
            <a:off x="533400" y="3183626"/>
            <a:ext cx="1033631" cy="592826"/>
          </a:xfrm>
          <a:prstGeom prst="rect">
            <a:avLst/>
          </a:prstGeom>
          <a:noFill/>
        </p:spPr>
        <p:txBody>
          <a:bodyPr wrap="square" rtlCol="0">
            <a:normAutofit/>
          </a:bodyPr>
          <a:lstStyle/>
          <a:p>
            <a:pPr algn="ctr"/>
            <a:r>
              <a:rPr lang="en-US" dirty="0"/>
              <a:t>Marius</a:t>
            </a:r>
          </a:p>
        </p:txBody>
      </p:sp>
      <p:sp>
        <p:nvSpPr>
          <p:cNvPr id="16" name="TextBox 15"/>
          <p:cNvSpPr txBox="1"/>
          <p:nvPr/>
        </p:nvSpPr>
        <p:spPr>
          <a:xfrm>
            <a:off x="1719431" y="3183626"/>
            <a:ext cx="1033631" cy="592826"/>
          </a:xfrm>
          <a:prstGeom prst="rect">
            <a:avLst/>
          </a:prstGeom>
          <a:noFill/>
        </p:spPr>
        <p:txBody>
          <a:bodyPr wrap="square" rtlCol="0">
            <a:normAutofit/>
          </a:bodyPr>
          <a:lstStyle/>
          <a:p>
            <a:pPr algn="ctr"/>
            <a:r>
              <a:rPr lang="en-US" dirty="0"/>
              <a:t>Sulla</a:t>
            </a:r>
          </a:p>
        </p:txBody>
      </p:sp>
      <p:sp>
        <p:nvSpPr>
          <p:cNvPr id="17" name="TextBox 16"/>
          <p:cNvSpPr txBox="1"/>
          <p:nvPr/>
        </p:nvSpPr>
        <p:spPr>
          <a:xfrm>
            <a:off x="4498807" y="4267200"/>
            <a:ext cx="1033631" cy="592826"/>
          </a:xfrm>
          <a:prstGeom prst="rect">
            <a:avLst/>
          </a:prstGeom>
          <a:noFill/>
        </p:spPr>
        <p:txBody>
          <a:bodyPr wrap="square" rtlCol="0">
            <a:normAutofit lnSpcReduction="10000"/>
          </a:bodyPr>
          <a:lstStyle/>
          <a:p>
            <a:pPr algn="ctr"/>
            <a:r>
              <a:rPr lang="en-US" dirty="0"/>
              <a:t>Julius Caesar</a:t>
            </a:r>
          </a:p>
        </p:txBody>
      </p:sp>
      <p:sp>
        <p:nvSpPr>
          <p:cNvPr id="18" name="TextBox 17"/>
          <p:cNvSpPr txBox="1"/>
          <p:nvPr/>
        </p:nvSpPr>
        <p:spPr>
          <a:xfrm>
            <a:off x="3355807" y="4267200"/>
            <a:ext cx="1033631" cy="592826"/>
          </a:xfrm>
          <a:prstGeom prst="rect">
            <a:avLst/>
          </a:prstGeom>
          <a:noFill/>
        </p:spPr>
        <p:txBody>
          <a:bodyPr wrap="square" rtlCol="0">
            <a:normAutofit/>
          </a:bodyPr>
          <a:lstStyle/>
          <a:p>
            <a:pPr algn="ctr"/>
            <a:r>
              <a:rPr lang="en-US" dirty="0"/>
              <a:t>Pompey</a:t>
            </a:r>
          </a:p>
        </p:txBody>
      </p:sp>
      <p:sp>
        <p:nvSpPr>
          <p:cNvPr id="19" name="TextBox 18"/>
          <p:cNvSpPr txBox="1"/>
          <p:nvPr/>
        </p:nvSpPr>
        <p:spPr>
          <a:xfrm>
            <a:off x="7391619" y="5421276"/>
            <a:ext cx="1033631" cy="592826"/>
          </a:xfrm>
          <a:prstGeom prst="rect">
            <a:avLst/>
          </a:prstGeom>
          <a:noFill/>
        </p:spPr>
        <p:txBody>
          <a:bodyPr wrap="square" rtlCol="0">
            <a:normAutofit/>
          </a:bodyPr>
          <a:lstStyle/>
          <a:p>
            <a:pPr algn="ctr"/>
            <a:r>
              <a:rPr lang="en-US" dirty="0"/>
              <a:t>Octavian</a:t>
            </a:r>
          </a:p>
        </p:txBody>
      </p:sp>
      <p:sp>
        <p:nvSpPr>
          <p:cNvPr id="20" name="TextBox 19"/>
          <p:cNvSpPr txBox="1"/>
          <p:nvPr/>
        </p:nvSpPr>
        <p:spPr>
          <a:xfrm>
            <a:off x="6096000" y="5421276"/>
            <a:ext cx="1033631" cy="592826"/>
          </a:xfrm>
          <a:prstGeom prst="rect">
            <a:avLst/>
          </a:prstGeom>
          <a:noFill/>
        </p:spPr>
        <p:txBody>
          <a:bodyPr wrap="square" rtlCol="0">
            <a:normAutofit lnSpcReduction="10000"/>
          </a:bodyPr>
          <a:lstStyle/>
          <a:p>
            <a:pPr algn="ctr"/>
            <a:r>
              <a:rPr lang="en-US" dirty="0"/>
              <a:t>Mark Antony</a:t>
            </a:r>
          </a:p>
        </p:txBody>
      </p:sp>
    </p:spTree>
    <p:extLst>
      <p:ext uri="{BB962C8B-B14F-4D97-AF65-F5344CB8AC3E}">
        <p14:creationId xmlns:p14="http://schemas.microsoft.com/office/powerpoint/2010/main" val="3137485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7" grpId="0"/>
      <p:bldP spid="18" grpId="0"/>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Division of Provinces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2153" y="1405893"/>
            <a:ext cx="8459694" cy="5147307"/>
          </a:xfrm>
        </p:spPr>
      </p:pic>
      <p:pic>
        <p:nvPicPr>
          <p:cNvPr id="8" name="Content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8000" y="3200400"/>
            <a:ext cx="1138860" cy="1448180"/>
          </a:xfrm>
          <a:prstGeom prst="rect">
            <a:avLst/>
          </a:prstGeom>
        </p:spPr>
      </p:pic>
      <p:pic>
        <p:nvPicPr>
          <p:cNvPr id="9" name="Content Placeholder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1600" y="2362200"/>
            <a:ext cx="1071913" cy="144475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00400" y="5181600"/>
            <a:ext cx="1242285" cy="1133856"/>
          </a:xfrm>
          <a:prstGeom prst="rect">
            <a:avLst/>
          </a:prstGeom>
        </p:spPr>
      </p:pic>
    </p:spTree>
    <p:extLst>
      <p:ext uri="{BB962C8B-B14F-4D97-AF65-F5344CB8AC3E}">
        <p14:creationId xmlns:p14="http://schemas.microsoft.com/office/powerpoint/2010/main" val="299385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a:latin typeface="Cambria"/>
                <a:cs typeface="Cambria"/>
              </a:rPr>
              <a:t>The Second Triumvirate</a:t>
            </a:r>
            <a:endParaRPr lang="en-US" cap="small" dirty="0">
              <a:cs typeface="Cambria"/>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237" y="2378399"/>
            <a:ext cx="4061363" cy="2041201"/>
          </a:xfrm>
        </p:spPr>
      </p:pic>
      <p:sp>
        <p:nvSpPr>
          <p:cNvPr id="7" name="TextBox 6"/>
          <p:cNvSpPr txBox="1"/>
          <p:nvPr/>
        </p:nvSpPr>
        <p:spPr>
          <a:xfrm>
            <a:off x="152399" y="4537911"/>
            <a:ext cx="4463539" cy="2089483"/>
          </a:xfrm>
          <a:prstGeom prst="rect">
            <a:avLst/>
          </a:prstGeom>
          <a:noFill/>
        </p:spPr>
        <p:txBody>
          <a:bodyPr wrap="square" rtlCol="0">
            <a:normAutofit/>
          </a:bodyPr>
          <a:lstStyle/>
          <a:p>
            <a:r>
              <a:rPr lang="en-US" dirty="0"/>
              <a:t>Gold aureus, mobile mint, c. 41 BCE; </a:t>
            </a:r>
            <a:r>
              <a:rPr lang="en-US" dirty="0" err="1"/>
              <a:t>obv</a:t>
            </a:r>
            <a:r>
              <a:rPr lang="en-US" dirty="0"/>
              <a:t>.: head of Mark Antony r.; legend: M </a:t>
            </a:r>
            <a:r>
              <a:rPr lang="en-US" dirty="0" err="1"/>
              <a:t>ANT[ony</a:t>
            </a:r>
            <a:r>
              <a:rPr lang="en-US" dirty="0"/>
              <a:t>] </a:t>
            </a:r>
            <a:r>
              <a:rPr lang="en-US" dirty="0" err="1"/>
              <a:t>IMP[erator</a:t>
            </a:r>
            <a:r>
              <a:rPr lang="en-US" dirty="0"/>
              <a:t>] </a:t>
            </a:r>
            <a:r>
              <a:rPr lang="en-US" dirty="0" err="1"/>
              <a:t>AVG[ustus</a:t>
            </a:r>
            <a:r>
              <a:rPr lang="en-US" dirty="0"/>
              <a:t>] III VIR R P C M </a:t>
            </a:r>
            <a:r>
              <a:rPr lang="en-US" dirty="0" err="1"/>
              <a:t>BARBAT[us</a:t>
            </a:r>
            <a:r>
              <a:rPr lang="en-US" dirty="0"/>
              <a:t>] Q P; rev.: head of Octavian r.; legend: </a:t>
            </a:r>
            <a:r>
              <a:rPr lang="en-US" dirty="0" err="1"/>
              <a:t>CAES[ar</a:t>
            </a:r>
            <a:r>
              <a:rPr lang="en-US" dirty="0"/>
              <a:t>] </a:t>
            </a:r>
            <a:r>
              <a:rPr lang="en-US" dirty="0" err="1"/>
              <a:t>IMP[erator</a:t>
            </a:r>
            <a:r>
              <a:rPr lang="en-US" dirty="0"/>
              <a:t>] PONT III VIR R P C</a:t>
            </a:r>
          </a:p>
        </p:txBody>
      </p:sp>
      <p:pic>
        <p:nvPicPr>
          <p:cNvPr id="5"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0244" y="2314384"/>
            <a:ext cx="1932019" cy="1992736"/>
          </a:xfrm>
          <a:prstGeom prst="rect">
            <a:avLst/>
          </a:prstGeom>
        </p:spPr>
      </p:pic>
      <p:sp>
        <p:nvSpPr>
          <p:cNvPr id="6" name="TextBox 5"/>
          <p:cNvSpPr txBox="1"/>
          <p:nvPr/>
        </p:nvSpPr>
        <p:spPr>
          <a:xfrm>
            <a:off x="4808517" y="4537911"/>
            <a:ext cx="4287896" cy="1752600"/>
          </a:xfrm>
          <a:prstGeom prst="rect">
            <a:avLst/>
          </a:prstGeom>
          <a:noFill/>
        </p:spPr>
        <p:txBody>
          <a:bodyPr wrap="square" rtlCol="0">
            <a:normAutofit/>
          </a:bodyPr>
          <a:lstStyle/>
          <a:p>
            <a:r>
              <a:rPr lang="en-US" dirty="0"/>
              <a:t>Silver denarius, mobile mint, c. 41 </a:t>
            </a:r>
            <a:r>
              <a:rPr lang="en-US" dirty="0" err="1"/>
              <a:t>obv</a:t>
            </a:r>
            <a:r>
              <a:rPr lang="en-US" dirty="0"/>
              <a:t>.: head of Mark Antony r.; legend: M </a:t>
            </a:r>
            <a:r>
              <a:rPr lang="en-US" dirty="0" err="1"/>
              <a:t>ANT[ony</a:t>
            </a:r>
            <a:r>
              <a:rPr lang="en-US" dirty="0"/>
              <a:t>] </a:t>
            </a:r>
            <a:r>
              <a:rPr lang="en-US" dirty="0" err="1"/>
              <a:t>IMP[erator</a:t>
            </a:r>
            <a:r>
              <a:rPr lang="en-US" dirty="0"/>
              <a:t>] </a:t>
            </a:r>
            <a:r>
              <a:rPr lang="en-US" dirty="0" err="1"/>
              <a:t>AVG[ustus</a:t>
            </a:r>
            <a:r>
              <a:rPr lang="en-US" dirty="0"/>
              <a:t>] III VIR R P C M </a:t>
            </a:r>
            <a:r>
              <a:rPr lang="en-US" dirty="0" err="1"/>
              <a:t>BARBAT[us</a:t>
            </a:r>
            <a:r>
              <a:rPr lang="en-US" dirty="0"/>
              <a:t>] Q P; rev.: head of Octavian r.; legend: </a:t>
            </a:r>
            <a:r>
              <a:rPr lang="en-US" dirty="0" err="1"/>
              <a:t>CAES[ar</a:t>
            </a:r>
            <a:r>
              <a:rPr lang="en-US" dirty="0"/>
              <a:t>] </a:t>
            </a:r>
            <a:r>
              <a:rPr lang="en-US" dirty="0" err="1"/>
              <a:t>IMP[erator</a:t>
            </a:r>
            <a:r>
              <a:rPr lang="en-US" dirty="0"/>
              <a:t>] PONT III VIR R P C</a:t>
            </a:r>
          </a:p>
        </p:txBody>
      </p:sp>
      <p:pic>
        <p:nvPicPr>
          <p:cNvPr id="12"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2473" y="2323920"/>
            <a:ext cx="1906927" cy="1983200"/>
          </a:xfrm>
          <a:prstGeom prst="rect">
            <a:avLst/>
          </a:prstGeom>
        </p:spPr>
      </p:pic>
    </p:spTree>
    <p:extLst>
      <p:ext uri="{BB962C8B-B14F-4D97-AF65-F5344CB8AC3E}">
        <p14:creationId xmlns:p14="http://schemas.microsoft.com/office/powerpoint/2010/main" val="3174599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More Enemies</a:t>
            </a:r>
            <a:endParaRPr lang="en-US" dirty="0"/>
          </a:p>
        </p:txBody>
      </p:sp>
      <p:sp>
        <p:nvSpPr>
          <p:cNvPr id="5" name="Text Placeholder 4"/>
          <p:cNvSpPr>
            <a:spLocks noGrp="1"/>
          </p:cNvSpPr>
          <p:nvPr>
            <p:ph type="body" idx="1"/>
          </p:nvPr>
        </p:nvSpPr>
        <p:spPr/>
        <p:txBody>
          <a:bodyPr anchor="ctr"/>
          <a:lstStyle/>
          <a:p>
            <a:pPr algn="ctr"/>
            <a:r>
              <a:rPr lang="en-US" dirty="0" err="1"/>
              <a:t>Sextus</a:t>
            </a:r>
            <a:r>
              <a:rPr lang="en-US" dirty="0"/>
              <a:t> </a:t>
            </a:r>
            <a:r>
              <a:rPr lang="en-US" dirty="0" err="1"/>
              <a:t>Pompeius</a:t>
            </a:r>
            <a:endParaRPr lang="en-US" dirty="0"/>
          </a:p>
        </p:txBody>
      </p:sp>
      <p:sp>
        <p:nvSpPr>
          <p:cNvPr id="7" name="Text Placeholder 6"/>
          <p:cNvSpPr>
            <a:spLocks noGrp="1"/>
          </p:cNvSpPr>
          <p:nvPr>
            <p:ph type="body" sz="quarter" idx="3"/>
          </p:nvPr>
        </p:nvSpPr>
        <p:spPr/>
        <p:txBody>
          <a:bodyPr anchor="ctr"/>
          <a:lstStyle/>
          <a:p>
            <a:pPr algn="ctr"/>
            <a:r>
              <a:rPr lang="en-US" dirty="0"/>
              <a:t>The Parthians</a:t>
            </a:r>
          </a:p>
        </p:txBody>
      </p:sp>
      <p:pic>
        <p:nvPicPr>
          <p:cNvPr id="13" name="Content Placeholder 3"/>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4645025" y="2532059"/>
            <a:ext cx="4450111" cy="3563941"/>
          </a:xfrm>
        </p:spPr>
      </p:pic>
      <p:pic>
        <p:nvPicPr>
          <p:cNvPr id="17"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4202" y="2220366"/>
            <a:ext cx="1957360" cy="2046834"/>
          </a:xfrm>
        </p:spPr>
      </p:pic>
      <p:sp>
        <p:nvSpPr>
          <p:cNvPr id="18" name="TextBox 17"/>
          <p:cNvSpPr txBox="1"/>
          <p:nvPr/>
        </p:nvSpPr>
        <p:spPr>
          <a:xfrm>
            <a:off x="152399" y="4537911"/>
            <a:ext cx="4463539" cy="2089483"/>
          </a:xfrm>
          <a:prstGeom prst="rect">
            <a:avLst/>
          </a:prstGeom>
          <a:noFill/>
        </p:spPr>
        <p:txBody>
          <a:bodyPr wrap="square" rtlCol="0">
            <a:normAutofit/>
          </a:bodyPr>
          <a:lstStyle/>
          <a:p>
            <a:r>
              <a:rPr lang="en-US" dirty="0"/>
              <a:t>Silver denarius, Hispania, c. 46-45 BCE; </a:t>
            </a:r>
            <a:r>
              <a:rPr lang="en-US" dirty="0" err="1"/>
              <a:t>obv</a:t>
            </a:r>
            <a:r>
              <a:rPr lang="en-US" dirty="0"/>
              <a:t>.: helmeted head of Roma r.; legend: M </a:t>
            </a:r>
            <a:r>
              <a:rPr lang="en-US" dirty="0" err="1"/>
              <a:t>POBLICI[us</a:t>
            </a:r>
            <a:r>
              <a:rPr lang="en-US" dirty="0"/>
              <a:t>] LEG PRO PR; rev.:  Hispania standing r. giving palm branch to soldier standing on prow of ship; legend: CN. [Pompey] MAGNVS (the great) </a:t>
            </a:r>
            <a:r>
              <a:rPr lang="en-US" dirty="0" err="1"/>
              <a:t>IMP[erator</a:t>
            </a:r>
            <a:r>
              <a:rPr lang="en-US" dirty="0"/>
              <a:t>]</a:t>
            </a:r>
          </a:p>
        </p:txBody>
      </p:sp>
      <p:pic>
        <p:nvPicPr>
          <p:cNvPr id="19"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2256237"/>
            <a:ext cx="2231391" cy="2097515"/>
          </a:xfrm>
          <a:prstGeom prst="rect">
            <a:avLst/>
          </a:prstGeom>
        </p:spPr>
      </p:pic>
    </p:spTree>
    <p:extLst>
      <p:ext uri="{BB962C8B-B14F-4D97-AF65-F5344CB8AC3E}">
        <p14:creationId xmlns:p14="http://schemas.microsoft.com/office/powerpoint/2010/main" val="1252267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Livia and Cleopatra</a:t>
            </a:r>
            <a:endParaRPr lang="en-US" dirty="0"/>
          </a:p>
        </p:txBody>
      </p:sp>
      <p:sp>
        <p:nvSpPr>
          <p:cNvPr id="5" name="Text Placeholder 4"/>
          <p:cNvSpPr>
            <a:spLocks noGrp="1"/>
          </p:cNvSpPr>
          <p:nvPr>
            <p:ph type="body" idx="1"/>
          </p:nvPr>
        </p:nvSpPr>
        <p:spPr/>
        <p:txBody>
          <a:bodyPr anchor="ctr"/>
          <a:lstStyle/>
          <a:p>
            <a:pPr algn="ctr"/>
            <a:r>
              <a:rPr lang="en-US" dirty="0"/>
              <a:t>Livia</a:t>
            </a:r>
          </a:p>
        </p:txBody>
      </p:sp>
      <p:sp>
        <p:nvSpPr>
          <p:cNvPr id="7" name="Text Placeholder 6"/>
          <p:cNvSpPr>
            <a:spLocks noGrp="1"/>
          </p:cNvSpPr>
          <p:nvPr>
            <p:ph type="body" sz="quarter" idx="3"/>
          </p:nvPr>
        </p:nvSpPr>
        <p:spPr/>
        <p:txBody>
          <a:bodyPr anchor="ctr"/>
          <a:lstStyle/>
          <a:p>
            <a:pPr algn="ctr"/>
            <a:r>
              <a:rPr lang="en-US" dirty="0"/>
              <a:t>Cleopatra</a:t>
            </a:r>
          </a:p>
        </p:txBody>
      </p:sp>
      <p:pic>
        <p:nvPicPr>
          <p:cNvPr id="10" name="Content Placeholder 9"/>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a:off x="5348816" y="2404708"/>
            <a:ext cx="2634192" cy="3491622"/>
          </a:xfrm>
        </p:spPr>
      </p:pic>
      <p:pic>
        <p:nvPicPr>
          <p:cNvPr id="4" name="Content Placeholder 3"/>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169883" y="2174875"/>
            <a:ext cx="2614822" cy="3951288"/>
          </a:xfrm>
        </p:spPr>
      </p:pic>
    </p:spTree>
    <p:extLst>
      <p:ext uri="{BB962C8B-B14F-4D97-AF65-F5344CB8AC3E}">
        <p14:creationId xmlns:p14="http://schemas.microsoft.com/office/powerpoint/2010/main" val="2449567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Cleopatra</a:t>
            </a:r>
          </a:p>
        </p:txBody>
      </p:sp>
      <p:sp>
        <p:nvSpPr>
          <p:cNvPr id="3" name="Content Placeholder 2"/>
          <p:cNvSpPr>
            <a:spLocks noGrp="1"/>
          </p:cNvSpPr>
          <p:nvPr>
            <p:ph sz="half" idx="1"/>
          </p:nvPr>
        </p:nvSpPr>
        <p:spPr/>
        <p:txBody>
          <a:bodyPr>
            <a:normAutofit fontScale="85000" lnSpcReduction="20000"/>
          </a:bodyPr>
          <a:lstStyle/>
          <a:p>
            <a:r>
              <a:rPr lang="en-US" dirty="0"/>
              <a:t>Cleopatra VII</a:t>
            </a:r>
          </a:p>
          <a:p>
            <a:r>
              <a:rPr lang="en-US" dirty="0"/>
              <a:t>c. 69-30 BCE</a:t>
            </a:r>
          </a:p>
          <a:p>
            <a:r>
              <a:rPr lang="en-US" dirty="0"/>
              <a:t>Daughter of Ptolemy XII, sister and wife of Ptolemy XIII</a:t>
            </a:r>
          </a:p>
          <a:p>
            <a:r>
              <a:rPr lang="en-US" dirty="0"/>
              <a:t>Supported by Caesar against her brother in 48; they had a son, Ptolemy XV (aka ‘</a:t>
            </a:r>
            <a:r>
              <a:rPr lang="en-US" dirty="0" err="1"/>
              <a:t>Caesarion</a:t>
            </a:r>
            <a:r>
              <a:rPr lang="en-US" dirty="0"/>
              <a:t>’)</a:t>
            </a:r>
          </a:p>
          <a:p>
            <a:r>
              <a:rPr lang="en-US" dirty="0"/>
              <a:t>In 41 Antony spent the winter with her in Egypt; they had twins (Alexander Helios and Cleopatra Selene)</a:t>
            </a:r>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960234" y="1600200"/>
            <a:ext cx="3414531" cy="4525963"/>
          </a:xfrm>
        </p:spPr>
      </p:pic>
    </p:spTree>
    <p:extLst>
      <p:ext uri="{BB962C8B-B14F-4D97-AF65-F5344CB8AC3E}">
        <p14:creationId xmlns:p14="http://schemas.microsoft.com/office/powerpoint/2010/main" val="366055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Livia</a:t>
            </a:r>
          </a:p>
        </p:txBody>
      </p:sp>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78939" y="1600200"/>
            <a:ext cx="2995122" cy="4525963"/>
          </a:xfrm>
        </p:spPr>
      </p:pic>
      <p:sp>
        <p:nvSpPr>
          <p:cNvPr id="4" name="Content Placeholder 3"/>
          <p:cNvSpPr>
            <a:spLocks noGrp="1"/>
          </p:cNvSpPr>
          <p:nvPr>
            <p:ph sz="half" idx="2"/>
          </p:nvPr>
        </p:nvSpPr>
        <p:spPr/>
        <p:txBody>
          <a:bodyPr>
            <a:normAutofit fontScale="92500" lnSpcReduction="10000"/>
          </a:bodyPr>
          <a:lstStyle/>
          <a:p>
            <a:r>
              <a:rPr lang="en-US" dirty="0"/>
              <a:t>Livia Drusilla</a:t>
            </a:r>
          </a:p>
          <a:p>
            <a:r>
              <a:rPr lang="en-US" dirty="0"/>
              <a:t>c. 59 BCE-29 CE</a:t>
            </a:r>
          </a:p>
          <a:p>
            <a:r>
              <a:rPr lang="en-US" dirty="0"/>
              <a:t>From the patrician </a:t>
            </a:r>
            <a:r>
              <a:rPr lang="en-US" dirty="0" err="1"/>
              <a:t>Claudian</a:t>
            </a:r>
            <a:r>
              <a:rPr lang="en-US" dirty="0"/>
              <a:t> family</a:t>
            </a:r>
          </a:p>
          <a:p>
            <a:r>
              <a:rPr lang="en-US" dirty="0"/>
              <a:t>Married to Tiberius Claudius Nero, a supporter of Antony</a:t>
            </a:r>
          </a:p>
          <a:p>
            <a:r>
              <a:rPr lang="en-US" dirty="0"/>
              <a:t>Octavian and Livia married in 39, after divorcing both their spouses</a:t>
            </a:r>
          </a:p>
        </p:txBody>
      </p:sp>
    </p:spTree>
    <p:extLst>
      <p:ext uri="{BB962C8B-B14F-4D97-AF65-F5344CB8AC3E}">
        <p14:creationId xmlns:p14="http://schemas.microsoft.com/office/powerpoint/2010/main" val="763189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a:latin typeface="Cambria"/>
                <a:cs typeface="Cambria"/>
              </a:rPr>
              <a:t>The Propaganda War</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1" y="2428131"/>
            <a:ext cx="2350644" cy="1961112"/>
          </a:xfrm>
        </p:spPr>
      </p:pic>
      <p:sp>
        <p:nvSpPr>
          <p:cNvPr id="7" name="TextBox 6"/>
          <p:cNvSpPr txBox="1"/>
          <p:nvPr/>
        </p:nvSpPr>
        <p:spPr>
          <a:xfrm>
            <a:off x="76200" y="4537911"/>
            <a:ext cx="4876800" cy="2089483"/>
          </a:xfrm>
          <a:prstGeom prst="rect">
            <a:avLst/>
          </a:prstGeom>
          <a:noFill/>
        </p:spPr>
        <p:txBody>
          <a:bodyPr wrap="square" rtlCol="0">
            <a:normAutofit/>
          </a:bodyPr>
          <a:lstStyle/>
          <a:p>
            <a:r>
              <a:rPr lang="en-US" dirty="0"/>
              <a:t>Silver denarius, Greece or Egypt(?), c. 32 BCE; </a:t>
            </a:r>
            <a:r>
              <a:rPr lang="en-US" dirty="0" err="1"/>
              <a:t>obv</a:t>
            </a:r>
            <a:r>
              <a:rPr lang="en-US" dirty="0"/>
              <a:t>.: head of Mark Antony r.; legend: [Mark] ANTONI ARMENIA DEVICTA (Armenia defeated); rev.:  diademed head of Cleopatra r. over prow; legend: CLEOPATRAE REGINAE REGVM FILIORVM REGVM (to the kingdom of Queen Cleopatra and her royal children)</a:t>
            </a:r>
          </a:p>
        </p:txBody>
      </p:sp>
      <p:pic>
        <p:nvPicPr>
          <p:cNvPr id="11"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6788" y="2394538"/>
            <a:ext cx="2436211" cy="1997697"/>
          </a:xfrm>
          <a:prstGeom prst="rect">
            <a:avLst/>
          </a:prstGeom>
        </p:spPr>
      </p:pic>
      <p:sp>
        <p:nvSpPr>
          <p:cNvPr id="17" name="Text Placeholder 4"/>
          <p:cNvSpPr txBox="1">
            <a:spLocks/>
          </p:cNvSpPr>
          <p:nvPr/>
        </p:nvSpPr>
        <p:spPr>
          <a:xfrm>
            <a:off x="457200" y="1535113"/>
            <a:ext cx="4040188" cy="639762"/>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t>Antony</a:t>
            </a:r>
          </a:p>
        </p:txBody>
      </p:sp>
      <p:sp>
        <p:nvSpPr>
          <p:cNvPr id="18" name="Text Placeholder 6"/>
          <p:cNvSpPr txBox="1">
            <a:spLocks/>
          </p:cNvSpPr>
          <p:nvPr/>
        </p:nvSpPr>
        <p:spPr>
          <a:xfrm>
            <a:off x="4645025" y="1535113"/>
            <a:ext cx="4041775" cy="639762"/>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b="1" dirty="0"/>
              <a:t>Octavian</a:t>
            </a:r>
          </a:p>
        </p:txBody>
      </p:sp>
      <p:sp>
        <p:nvSpPr>
          <p:cNvPr id="19" name="Content Placeholder 2"/>
          <p:cNvSpPr txBox="1">
            <a:spLocks/>
          </p:cNvSpPr>
          <p:nvPr/>
        </p:nvSpPr>
        <p:spPr>
          <a:xfrm>
            <a:off x="4953000" y="2255837"/>
            <a:ext cx="4038600" cy="4525963"/>
          </a:xfrm>
          <a:prstGeom prst="rect">
            <a:avLst/>
          </a:prstGeom>
        </p:spPr>
        <p:txBody>
          <a:bodyPr>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Made Antony’s (supposed) will public, with the result that:</a:t>
            </a:r>
          </a:p>
          <a:p>
            <a:pPr marL="0" indent="0">
              <a:buFont typeface="Arial" pitchFamily="34" charset="0"/>
              <a:buNone/>
            </a:pPr>
            <a:r>
              <a:rPr lang="en-US"/>
              <a:t>“This caused the Romans in their indignation to believe that the other reports in circulation were also true, to the effect that if Antony should prevail, he would bestow their city upon Cleopatra and transfer the seat of power to Egypt.”</a:t>
            </a:r>
          </a:p>
          <a:p>
            <a:pPr marL="0" indent="0" algn="r">
              <a:buFont typeface="Arial" pitchFamily="34" charset="0"/>
              <a:buNone/>
            </a:pPr>
            <a:r>
              <a:rPr lang="en-US"/>
              <a:t>- Cassius Dio 50.4.1</a:t>
            </a:r>
            <a:endParaRPr lang="en-US" dirty="0"/>
          </a:p>
        </p:txBody>
      </p:sp>
    </p:spTree>
    <p:extLst>
      <p:ext uri="{BB962C8B-B14F-4D97-AF65-F5344CB8AC3E}">
        <p14:creationId xmlns:p14="http://schemas.microsoft.com/office/powerpoint/2010/main" val="4275377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Actium (31 </a:t>
            </a:r>
            <a:r>
              <a:rPr lang="en-US" b="1" cap="small" dirty="0" err="1">
                <a:latin typeface="Cambria" panose="02040503050406030204" pitchFamily="18" charset="0"/>
              </a:rPr>
              <a:t>bce</a:t>
            </a:r>
            <a:r>
              <a:rPr lang="en-US" b="1" cap="small" dirty="0">
                <a:latin typeface="Cambria" panose="02040503050406030204" pitchFamily="18" charset="0"/>
              </a:rPr>
              <a:t>)</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2153" y="1405893"/>
            <a:ext cx="8459694" cy="5147307"/>
          </a:xfrm>
        </p:spPr>
      </p:pic>
      <p:sp>
        <p:nvSpPr>
          <p:cNvPr id="3" name="Oval 2"/>
          <p:cNvSpPr/>
          <p:nvPr/>
        </p:nvSpPr>
        <p:spPr>
          <a:xfrm>
            <a:off x="5181600" y="4114800"/>
            <a:ext cx="457200"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24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Agrippa</a:t>
            </a:r>
          </a:p>
        </p:txBody>
      </p:sp>
      <p:sp>
        <p:nvSpPr>
          <p:cNvPr id="3" name="Content Placeholder 2"/>
          <p:cNvSpPr>
            <a:spLocks noGrp="1"/>
          </p:cNvSpPr>
          <p:nvPr>
            <p:ph sz="half" idx="1"/>
          </p:nvPr>
        </p:nvSpPr>
        <p:spPr/>
        <p:txBody>
          <a:bodyPr>
            <a:normAutofit fontScale="92500" lnSpcReduction="10000"/>
          </a:bodyPr>
          <a:lstStyle/>
          <a:p>
            <a:r>
              <a:rPr lang="en-US" dirty="0"/>
              <a:t>Marcus </a:t>
            </a:r>
            <a:r>
              <a:rPr lang="en-US" dirty="0" err="1"/>
              <a:t>Vipsanius</a:t>
            </a:r>
            <a:r>
              <a:rPr lang="en-US" dirty="0"/>
              <a:t> Agrippa</a:t>
            </a:r>
          </a:p>
          <a:p>
            <a:r>
              <a:rPr lang="en-US" dirty="0"/>
              <a:t>c. 64-12 BCE</a:t>
            </a:r>
          </a:p>
          <a:p>
            <a:r>
              <a:rPr lang="en-US" dirty="0"/>
              <a:t>Friend and henchman of Octavian</a:t>
            </a:r>
          </a:p>
          <a:p>
            <a:r>
              <a:rPr lang="en-US" dirty="0"/>
              <a:t>Naval genius who helped defeat </a:t>
            </a:r>
            <a:r>
              <a:rPr lang="en-US" dirty="0" err="1"/>
              <a:t>Sextus</a:t>
            </a:r>
            <a:r>
              <a:rPr lang="en-US" dirty="0"/>
              <a:t> </a:t>
            </a:r>
            <a:r>
              <a:rPr lang="en-US" dirty="0" err="1"/>
              <a:t>Pompeius</a:t>
            </a:r>
            <a:r>
              <a:rPr lang="en-US" dirty="0"/>
              <a:t> and win the battle of Actium</a:t>
            </a:r>
          </a:p>
          <a:p>
            <a:r>
              <a:rPr lang="en-US" dirty="0"/>
              <a:t>Responsible for a major construction program in Rome after the civil war</a:t>
            </a:r>
          </a:p>
        </p:txBody>
      </p:sp>
      <p:pic>
        <p:nvPicPr>
          <p:cNvPr id="6" name="Content Placehold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158642" y="1600200"/>
            <a:ext cx="3017716" cy="4525963"/>
          </a:xfrm>
        </p:spPr>
      </p:pic>
    </p:spTree>
    <p:extLst>
      <p:ext uri="{BB962C8B-B14F-4D97-AF65-F5344CB8AC3E}">
        <p14:creationId xmlns:p14="http://schemas.microsoft.com/office/powerpoint/2010/main" val="3753494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Death of Antony and Cleopatra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8251" y="1600200"/>
            <a:ext cx="5847497" cy="4525963"/>
          </a:xfrm>
        </p:spPr>
      </p:pic>
      <p:sp>
        <p:nvSpPr>
          <p:cNvPr id="5" name="TextBox 4"/>
          <p:cNvSpPr txBox="1"/>
          <p:nvPr/>
        </p:nvSpPr>
        <p:spPr>
          <a:xfrm>
            <a:off x="3962400" y="6248400"/>
            <a:ext cx="1219200" cy="523220"/>
          </a:xfrm>
          <a:prstGeom prst="rect">
            <a:avLst/>
          </a:prstGeom>
          <a:noFill/>
        </p:spPr>
        <p:txBody>
          <a:bodyPr wrap="square" rtlCol="0">
            <a:spAutoFit/>
          </a:bodyPr>
          <a:lstStyle/>
          <a:p>
            <a:pPr algn="ctr"/>
            <a:r>
              <a:rPr lang="en-US" sz="2800" b="1" dirty="0"/>
              <a:t>30 BCE</a:t>
            </a:r>
          </a:p>
        </p:txBody>
      </p:sp>
    </p:spTree>
    <p:extLst>
      <p:ext uri="{BB962C8B-B14F-4D97-AF65-F5344CB8AC3E}">
        <p14:creationId xmlns:p14="http://schemas.microsoft.com/office/powerpoint/2010/main" val="3891701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a:latin typeface="Cambria"/>
              </a:rPr>
              <a:t>The Death of Caesar</a:t>
            </a:r>
            <a:br>
              <a:rPr lang="en-US" b="1" cap="small" dirty="0">
                <a:latin typeface="Cambria"/>
              </a:rPr>
            </a:br>
            <a:r>
              <a:rPr lang="en-US" sz="2400" dirty="0"/>
              <a:t>Ides of March, 44</a:t>
            </a:r>
            <a:r>
              <a:rPr lang="en-US" sz="2400" cap="small" dirty="0"/>
              <a:t> </a:t>
            </a:r>
            <a:r>
              <a:rPr lang="en-US" sz="2400" cap="small" dirty="0" err="1"/>
              <a:t>bce</a:t>
            </a:r>
            <a:endParaRPr lang="en-US" sz="24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7813" y="1757764"/>
            <a:ext cx="7768374" cy="4566836"/>
          </a:xfrm>
        </p:spPr>
      </p:pic>
    </p:spTree>
    <p:extLst>
      <p:ext uri="{BB962C8B-B14F-4D97-AF65-F5344CB8AC3E}">
        <p14:creationId xmlns:p14="http://schemas.microsoft.com/office/powerpoint/2010/main" val="352655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cap="small" dirty="0">
                <a:latin typeface="Cambria" panose="02040503050406030204" pitchFamily="18" charset="0"/>
              </a:rPr>
              <a:t>Octavian in Charge</a:t>
            </a:r>
          </a:p>
        </p:txBody>
      </p:sp>
      <p:sp>
        <p:nvSpPr>
          <p:cNvPr id="13" name="Content Placeholder 12"/>
          <p:cNvSpPr>
            <a:spLocks noGrp="1"/>
          </p:cNvSpPr>
          <p:nvPr>
            <p:ph idx="1"/>
          </p:nvPr>
        </p:nvSpPr>
        <p:spPr/>
        <p:txBody>
          <a:bodyPr>
            <a:normAutofit fontScale="85000" lnSpcReduction="10000"/>
          </a:bodyPr>
          <a:lstStyle/>
          <a:p>
            <a:r>
              <a:rPr lang="en-US" dirty="0"/>
              <a:t>Granted the title ‘Augustus’ (‘revered one’) in 27 BCE</a:t>
            </a:r>
          </a:p>
          <a:p>
            <a:r>
              <a:rPr lang="en-US" dirty="0"/>
              <a:t>Held one consulship every year from 27 to 23</a:t>
            </a:r>
          </a:p>
          <a:p>
            <a:r>
              <a:rPr lang="en-US" dirty="0"/>
              <a:t>Received proconsular imperium for ten years (extended for his entire life)</a:t>
            </a:r>
          </a:p>
          <a:p>
            <a:pPr lvl="1"/>
            <a:r>
              <a:rPr lang="en-US" dirty="0"/>
              <a:t>Included all provinces with legions</a:t>
            </a:r>
          </a:p>
          <a:p>
            <a:pPr lvl="1"/>
            <a:r>
              <a:rPr lang="en-US" dirty="0"/>
              <a:t>Other provinces he left to the Senate</a:t>
            </a:r>
          </a:p>
          <a:p>
            <a:r>
              <a:rPr lang="en-US" dirty="0"/>
              <a:t>After 23 he received consular and </a:t>
            </a:r>
            <a:r>
              <a:rPr lang="en-US" dirty="0" err="1"/>
              <a:t>tribunician</a:t>
            </a:r>
            <a:r>
              <a:rPr lang="en-US" dirty="0"/>
              <a:t> powers for life</a:t>
            </a:r>
          </a:p>
          <a:p>
            <a:r>
              <a:rPr lang="en-US" dirty="0"/>
              <a:t>Became ‘Princeps’ (‘first citizen’) and ‘Father of the Fatherland’</a:t>
            </a:r>
          </a:p>
        </p:txBody>
      </p:sp>
    </p:spTree>
    <p:extLst>
      <p:ext uri="{BB962C8B-B14F-4D97-AF65-F5344CB8AC3E}">
        <p14:creationId xmlns:p14="http://schemas.microsoft.com/office/powerpoint/2010/main" val="1532333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a:latin typeface="Cambria"/>
                <a:cs typeface="Cambria"/>
              </a:rPr>
              <a:t>Octavian’s Coins</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971492"/>
            <a:ext cx="4572000" cy="2568270"/>
          </a:xfrm>
        </p:spPr>
      </p:pic>
      <p:sp>
        <p:nvSpPr>
          <p:cNvPr id="7" name="TextBox 6"/>
          <p:cNvSpPr txBox="1"/>
          <p:nvPr/>
        </p:nvSpPr>
        <p:spPr>
          <a:xfrm>
            <a:off x="76200" y="4537911"/>
            <a:ext cx="4876800" cy="2089483"/>
          </a:xfrm>
          <a:prstGeom prst="rect">
            <a:avLst/>
          </a:prstGeom>
          <a:noFill/>
        </p:spPr>
        <p:txBody>
          <a:bodyPr wrap="square" rtlCol="0">
            <a:normAutofit/>
          </a:bodyPr>
          <a:lstStyle/>
          <a:p>
            <a:r>
              <a:rPr lang="en-US" dirty="0"/>
              <a:t>Gold aureus, unknown mint, c. 28 BCE; </a:t>
            </a:r>
            <a:r>
              <a:rPr lang="en-US" dirty="0" err="1"/>
              <a:t>obv</a:t>
            </a:r>
            <a:r>
              <a:rPr lang="en-US" dirty="0"/>
              <a:t>.: diademed head of Octavian r.; legend: IMP[</a:t>
            </a:r>
            <a:r>
              <a:rPr lang="en-US" dirty="0" err="1"/>
              <a:t>erator</a:t>
            </a:r>
            <a:r>
              <a:rPr lang="en-US" dirty="0"/>
              <a:t>] CAESAR DIVI F (son of the god) COS VI (six times consul); rev. Octavian, seated left on bench, holding scroll in right hand; legend: </a:t>
            </a:r>
            <a:r>
              <a:rPr lang="nb-NO" dirty="0"/>
              <a:t>LEGES ET IVRA P RESTITVIT (‘</a:t>
            </a:r>
            <a:r>
              <a:rPr lang="en-US" dirty="0"/>
              <a:t>He has restored to the people their laws and their rights’)</a:t>
            </a:r>
          </a:p>
        </p:txBody>
      </p:sp>
      <p:pic>
        <p:nvPicPr>
          <p:cNvPr id="8"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2154" y="2428131"/>
            <a:ext cx="1944446" cy="1961112"/>
          </a:xfrm>
          <a:prstGeom prst="rect">
            <a:avLst/>
          </a:prstGeom>
        </p:spPr>
      </p:pic>
      <p:sp>
        <p:nvSpPr>
          <p:cNvPr id="10" name="TextBox 9"/>
          <p:cNvSpPr txBox="1"/>
          <p:nvPr/>
        </p:nvSpPr>
        <p:spPr>
          <a:xfrm>
            <a:off x="4992387" y="4537911"/>
            <a:ext cx="4038600" cy="2089483"/>
          </a:xfrm>
          <a:prstGeom prst="rect">
            <a:avLst/>
          </a:prstGeom>
          <a:noFill/>
        </p:spPr>
        <p:txBody>
          <a:bodyPr wrap="square" rtlCol="0">
            <a:normAutofit/>
          </a:bodyPr>
          <a:lstStyle/>
          <a:p>
            <a:r>
              <a:rPr lang="en-US" dirty="0"/>
              <a:t>Silver denarius, Rome or </a:t>
            </a:r>
            <a:r>
              <a:rPr lang="en-US" dirty="0" err="1"/>
              <a:t>Brundisium</a:t>
            </a:r>
            <a:r>
              <a:rPr lang="en-US" dirty="0"/>
              <a:t>, Italy, c. 31-29 BCE; </a:t>
            </a:r>
            <a:r>
              <a:rPr lang="en-US" dirty="0" err="1"/>
              <a:t>obv</a:t>
            </a:r>
            <a:r>
              <a:rPr lang="en-US" dirty="0"/>
              <a:t>.: head of Octavian l.; rev.: Victory standing r. on a globe holding a wreath and palm; legend: CAESAR DIVI F (son of the god)</a:t>
            </a:r>
          </a:p>
        </p:txBody>
      </p:sp>
      <p:pic>
        <p:nvPicPr>
          <p:cNvPr id="12"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5537" y="2394538"/>
            <a:ext cx="2038463" cy="1997697"/>
          </a:xfrm>
          <a:prstGeom prst="rect">
            <a:avLst/>
          </a:prstGeom>
        </p:spPr>
      </p:pic>
      <p:sp>
        <p:nvSpPr>
          <p:cNvPr id="14" name="TextBox 13"/>
          <p:cNvSpPr txBox="1"/>
          <p:nvPr/>
        </p:nvSpPr>
        <p:spPr>
          <a:xfrm>
            <a:off x="8657075" y="1986175"/>
            <a:ext cx="457200" cy="461665"/>
          </a:xfrm>
          <a:prstGeom prst="rect">
            <a:avLst/>
          </a:prstGeom>
          <a:noFill/>
        </p:spPr>
        <p:txBody>
          <a:bodyPr wrap="square" rtlCol="0">
            <a:spAutoFit/>
          </a:bodyPr>
          <a:lstStyle/>
          <a:p>
            <a:r>
              <a:rPr lang="en-US" sz="2400" b="1" dirty="0"/>
              <a:t>*</a:t>
            </a:r>
          </a:p>
        </p:txBody>
      </p:sp>
    </p:spTree>
    <p:extLst>
      <p:ext uri="{BB962C8B-B14F-4D97-AF65-F5344CB8AC3E}">
        <p14:creationId xmlns:p14="http://schemas.microsoft.com/office/powerpoint/2010/main" val="405721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cap="small" dirty="0">
                <a:latin typeface="Cambria" panose="02040503050406030204" pitchFamily="18" charset="0"/>
              </a:rPr>
              <a:t>A Standing Army</a:t>
            </a:r>
          </a:p>
        </p:txBody>
      </p:sp>
      <p:sp>
        <p:nvSpPr>
          <p:cNvPr id="13" name="Content Placeholder 12"/>
          <p:cNvSpPr>
            <a:spLocks noGrp="1"/>
          </p:cNvSpPr>
          <p:nvPr>
            <p:ph idx="1"/>
          </p:nvPr>
        </p:nvSpPr>
        <p:spPr/>
        <p:txBody>
          <a:bodyPr>
            <a:normAutofit fontScale="92500" lnSpcReduction="20000"/>
          </a:bodyPr>
          <a:lstStyle/>
          <a:p>
            <a:pPr marL="0" indent="0">
              <a:buNone/>
            </a:pPr>
            <a:r>
              <a:rPr lang="en-US" dirty="0"/>
              <a:t>“I paid the towns money for the fields which I had assigned to soldiers in my fourth consulate (30 B.C.E.) and then when Marcus Crassus and </a:t>
            </a:r>
            <a:r>
              <a:rPr lang="en-US" dirty="0" err="1"/>
              <a:t>Gnaeus</a:t>
            </a:r>
            <a:r>
              <a:rPr lang="en-US" dirty="0"/>
              <a:t> </a:t>
            </a:r>
            <a:r>
              <a:rPr lang="en-US" dirty="0" err="1"/>
              <a:t>Lentulus</a:t>
            </a:r>
            <a:r>
              <a:rPr lang="en-US" dirty="0"/>
              <a:t> Augur were consuls (14 B.C.E.); the sum was about HS 600,000,000 which I paid out for Italian estates, and about HS 260,000,000 which I paid for provincial fields. I was first and alone who did this among all who founded military colonies in Italy or the provinces according to the memory of my age.”</a:t>
            </a:r>
          </a:p>
          <a:p>
            <a:pPr marL="0" indent="0" algn="r">
              <a:buNone/>
            </a:pPr>
            <a:r>
              <a:rPr lang="en-US" dirty="0"/>
              <a:t>- </a:t>
            </a:r>
            <a:r>
              <a:rPr lang="en-US" i="1" dirty="0"/>
              <a:t>Res Gestae </a:t>
            </a:r>
            <a:r>
              <a:rPr lang="en-US" i="1" dirty="0" err="1"/>
              <a:t>Divi</a:t>
            </a:r>
            <a:r>
              <a:rPr lang="en-US" i="1" dirty="0"/>
              <a:t> </a:t>
            </a:r>
            <a:r>
              <a:rPr lang="en-US" i="1" dirty="0" err="1"/>
              <a:t>Augusti</a:t>
            </a:r>
            <a:r>
              <a:rPr lang="en-US" dirty="0"/>
              <a:t> 16</a:t>
            </a:r>
          </a:p>
        </p:txBody>
      </p:sp>
    </p:spTree>
    <p:extLst>
      <p:ext uri="{BB962C8B-B14F-4D97-AF65-F5344CB8AC3E}">
        <p14:creationId xmlns:p14="http://schemas.microsoft.com/office/powerpoint/2010/main" val="279115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200" y="274638"/>
            <a:ext cx="4495800" cy="1143000"/>
          </a:xfrm>
        </p:spPr>
        <p:txBody>
          <a:bodyPr>
            <a:normAutofit fontScale="90000"/>
          </a:bodyPr>
          <a:lstStyle/>
          <a:p>
            <a:r>
              <a:rPr lang="en-US" b="1" cap="small" dirty="0">
                <a:latin typeface="Cambria" panose="02040503050406030204" pitchFamily="18" charset="0"/>
              </a:rPr>
              <a:t>Augustus of </a:t>
            </a:r>
            <a:r>
              <a:rPr lang="en-US" b="1" cap="small" dirty="0" err="1">
                <a:latin typeface="Cambria" panose="02040503050406030204" pitchFamily="18" charset="0"/>
              </a:rPr>
              <a:t>Primaporta</a:t>
            </a:r>
            <a:endParaRPr lang="en-US" b="1" cap="small" dirty="0">
              <a:latin typeface="Cambria" panose="02040503050406030204" pitchFamily="18" charset="0"/>
            </a:endParaRPr>
          </a:p>
        </p:txBody>
      </p:sp>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0" y="-1"/>
            <a:ext cx="4673600" cy="7010401"/>
          </a:xfrm>
        </p:spPr>
      </p:pic>
      <p:sp>
        <p:nvSpPr>
          <p:cNvPr id="5" name="Content Placeholder 4"/>
          <p:cNvSpPr>
            <a:spLocks noGrp="1"/>
          </p:cNvSpPr>
          <p:nvPr>
            <p:ph sz="half" idx="2"/>
          </p:nvPr>
        </p:nvSpPr>
        <p:spPr>
          <a:xfrm>
            <a:off x="5029200" y="1600200"/>
            <a:ext cx="3657600" cy="4953000"/>
          </a:xfrm>
        </p:spPr>
        <p:txBody>
          <a:bodyPr>
            <a:normAutofit fontScale="85000" lnSpcReduction="20000"/>
          </a:bodyPr>
          <a:lstStyle/>
          <a:p>
            <a:r>
              <a:rPr lang="en-US" sz="2400" dirty="0"/>
              <a:t>Set up at Livia’s villa at </a:t>
            </a:r>
            <a:r>
              <a:rPr lang="en-US" sz="2400" dirty="0" err="1"/>
              <a:t>Primaporta</a:t>
            </a:r>
            <a:r>
              <a:rPr lang="en-US" sz="2400" dirty="0"/>
              <a:t> near Rome after Augustus’ death in 14 CE</a:t>
            </a:r>
          </a:p>
          <a:p>
            <a:r>
              <a:rPr lang="en-US" sz="2400" dirty="0"/>
              <a:t>Possibly a marble version of a bronze statue made during his lifetime</a:t>
            </a:r>
          </a:p>
          <a:p>
            <a:pPr lvl="1"/>
            <a:r>
              <a:rPr lang="en-US" sz="2000" dirty="0"/>
              <a:t>Originally painted</a:t>
            </a:r>
          </a:p>
          <a:p>
            <a:r>
              <a:rPr lang="en-US" sz="2400" dirty="0"/>
              <a:t>Youthful idealized portrait of Augustus</a:t>
            </a:r>
          </a:p>
          <a:p>
            <a:r>
              <a:rPr lang="en-US" sz="2400" dirty="0"/>
              <a:t>Greek posture</a:t>
            </a:r>
          </a:p>
          <a:p>
            <a:r>
              <a:rPr lang="en-US" sz="2400" dirty="0"/>
              <a:t>Orator’s gesture</a:t>
            </a:r>
          </a:p>
          <a:p>
            <a:r>
              <a:rPr lang="en-US" sz="2400" dirty="0"/>
              <a:t>Cuirass indicating military prowess</a:t>
            </a:r>
          </a:p>
          <a:p>
            <a:pPr lvl="1"/>
            <a:r>
              <a:rPr lang="en-US" sz="2000" dirty="0"/>
              <a:t>With an image of a Parthian returning the legionary standards to Roma</a:t>
            </a:r>
          </a:p>
          <a:p>
            <a:r>
              <a:rPr lang="en-US" dirty="0"/>
              <a:t>Bare feet indicate divine status</a:t>
            </a:r>
          </a:p>
          <a:p>
            <a:endParaRPr lang="en-US" sz="2400" dirty="0"/>
          </a:p>
        </p:txBody>
      </p:sp>
    </p:spTree>
    <p:extLst>
      <p:ext uri="{BB962C8B-B14F-4D97-AF65-F5344CB8AC3E}">
        <p14:creationId xmlns:p14="http://schemas.microsoft.com/office/powerpoint/2010/main" val="2520519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The Death of Augustus (14 </a:t>
            </a:r>
            <a:r>
              <a:rPr lang="en-US" b="1" cap="small" dirty="0" err="1">
                <a:latin typeface="Cambria" panose="02040503050406030204" pitchFamily="18" charset="0"/>
              </a:rPr>
              <a:t>ce</a:t>
            </a:r>
            <a:r>
              <a:rPr lang="en-US" b="1" cap="small" dirty="0">
                <a:latin typeface="Cambria" panose="02040503050406030204" pitchFamily="18" charset="0"/>
              </a:rPr>
              <a:t>)</a:t>
            </a:r>
            <a:endParaRPr lang="en-US" dirty="0"/>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54725" y="1600200"/>
            <a:ext cx="7434549" cy="4525963"/>
          </a:xfrm>
        </p:spPr>
      </p:pic>
      <p:sp>
        <p:nvSpPr>
          <p:cNvPr id="8" name="TextBox 7"/>
          <p:cNvSpPr txBox="1"/>
          <p:nvPr/>
        </p:nvSpPr>
        <p:spPr>
          <a:xfrm>
            <a:off x="0" y="6248400"/>
            <a:ext cx="9144000" cy="523220"/>
          </a:xfrm>
          <a:prstGeom prst="rect">
            <a:avLst/>
          </a:prstGeom>
          <a:noFill/>
        </p:spPr>
        <p:txBody>
          <a:bodyPr wrap="square" rtlCol="0">
            <a:spAutoFit/>
          </a:bodyPr>
          <a:lstStyle/>
          <a:p>
            <a:pPr algn="ctr"/>
            <a:r>
              <a:rPr lang="en-US" sz="2800" dirty="0"/>
              <a:t>Mausoleum of Augustus, Campus </a:t>
            </a:r>
            <a:r>
              <a:rPr lang="en-US" sz="2800" dirty="0" err="1"/>
              <a:t>Martius</a:t>
            </a:r>
            <a:r>
              <a:rPr lang="en-US" sz="2800" dirty="0"/>
              <a:t>, Rome</a:t>
            </a:r>
          </a:p>
        </p:txBody>
      </p:sp>
    </p:spTree>
    <p:extLst>
      <p:ext uri="{BB962C8B-B14F-4D97-AF65-F5344CB8AC3E}">
        <p14:creationId xmlns:p14="http://schemas.microsoft.com/office/powerpoint/2010/main" val="2157921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Res Gestae </a:t>
            </a:r>
            <a:r>
              <a:rPr lang="en-US" b="1" cap="small" dirty="0" err="1">
                <a:latin typeface="Cambria" panose="02040503050406030204" pitchFamily="18" charset="0"/>
              </a:rPr>
              <a:t>Divi</a:t>
            </a:r>
            <a:r>
              <a:rPr lang="en-US" b="1" cap="small" dirty="0">
                <a:latin typeface="Cambria" panose="02040503050406030204" pitchFamily="18" charset="0"/>
              </a:rPr>
              <a:t> </a:t>
            </a:r>
            <a:r>
              <a:rPr lang="en-US" b="1" cap="small" dirty="0" err="1">
                <a:latin typeface="Cambria" panose="02040503050406030204" pitchFamily="18" charset="0"/>
              </a:rPr>
              <a:t>Augusti</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a:t>5.</a:t>
            </a:r>
            <a:r>
              <a:rPr lang="en-US" dirty="0"/>
              <a:t> “When the dictatorship was offered to me, both in my presence and my absence, by the people and senate, when Marcus Marcellus and Lucius </a:t>
            </a:r>
            <a:r>
              <a:rPr lang="en-US" dirty="0" err="1"/>
              <a:t>Arruntius</a:t>
            </a:r>
            <a:r>
              <a:rPr lang="en-US" dirty="0"/>
              <a:t> were consuls (22 B.C.E.), I did not accept it. I did not evade the curatorship of grain in the height of the food shortage, which I so arranged that within a few days I freed the entire city from the present fear and danger by my own expense and administration. When the annual and perpetual consulate was then again offered to me, I did not accept it.”</a:t>
            </a:r>
          </a:p>
        </p:txBody>
      </p:sp>
    </p:spTree>
    <p:extLst>
      <p:ext uri="{BB962C8B-B14F-4D97-AF65-F5344CB8AC3E}">
        <p14:creationId xmlns:p14="http://schemas.microsoft.com/office/powerpoint/2010/main" val="3704214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Res Gestae </a:t>
            </a:r>
            <a:r>
              <a:rPr lang="en-US" b="1" cap="small" dirty="0" err="1">
                <a:latin typeface="Cambria" panose="02040503050406030204" pitchFamily="18" charset="0"/>
              </a:rPr>
              <a:t>Divi</a:t>
            </a:r>
            <a:r>
              <a:rPr lang="en-US" b="1" cap="small" dirty="0">
                <a:latin typeface="Cambria" panose="02040503050406030204" pitchFamily="18" charset="0"/>
              </a:rPr>
              <a:t> </a:t>
            </a:r>
            <a:r>
              <a:rPr lang="en-US" b="1" cap="small" dirty="0" err="1">
                <a:latin typeface="Cambria" panose="02040503050406030204" pitchFamily="18" charset="0"/>
              </a:rPr>
              <a:t>Augusti</a:t>
            </a:r>
            <a:endParaRPr lang="en-US" dirty="0"/>
          </a:p>
        </p:txBody>
      </p:sp>
      <p:sp>
        <p:nvSpPr>
          <p:cNvPr id="3" name="Content Placeholder 2"/>
          <p:cNvSpPr>
            <a:spLocks noGrp="1"/>
          </p:cNvSpPr>
          <p:nvPr>
            <p:ph idx="1"/>
          </p:nvPr>
        </p:nvSpPr>
        <p:spPr/>
        <p:txBody>
          <a:bodyPr>
            <a:normAutofit/>
          </a:bodyPr>
          <a:lstStyle/>
          <a:p>
            <a:pPr marL="0" indent="0">
              <a:buNone/>
            </a:pPr>
            <a:r>
              <a:rPr lang="en-US" b="1" dirty="0"/>
              <a:t>13.</a:t>
            </a:r>
            <a:r>
              <a:rPr lang="en-US" dirty="0"/>
              <a:t> “Our ancestors wanted Janus </a:t>
            </a:r>
            <a:r>
              <a:rPr lang="en-US" dirty="0" err="1"/>
              <a:t>Quirinus</a:t>
            </a:r>
            <a:r>
              <a:rPr lang="en-US" dirty="0"/>
              <a:t> to be closed when throughout the all the rule of the Roman people, by land and sea, peace had been secured through victory. Although before my birth it had been closed twice in all in recorded memory from the founding of the city, the senate voted three times in my </a:t>
            </a:r>
            <a:r>
              <a:rPr lang="en-US" dirty="0" err="1"/>
              <a:t>principate</a:t>
            </a:r>
            <a:r>
              <a:rPr lang="en-US" dirty="0"/>
              <a:t> that it be closed.”</a:t>
            </a:r>
          </a:p>
        </p:txBody>
      </p:sp>
    </p:spTree>
    <p:extLst>
      <p:ext uri="{BB962C8B-B14F-4D97-AF65-F5344CB8AC3E}">
        <p14:creationId xmlns:p14="http://schemas.microsoft.com/office/powerpoint/2010/main" val="712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cap="small" dirty="0">
                <a:latin typeface="Cambria" panose="02040503050406030204" pitchFamily="18" charset="0"/>
              </a:rPr>
              <a:t>The Last Word</a:t>
            </a:r>
          </a:p>
        </p:txBody>
      </p:sp>
      <p:sp>
        <p:nvSpPr>
          <p:cNvPr id="13" name="Content Placeholder 12"/>
          <p:cNvSpPr>
            <a:spLocks noGrp="1"/>
          </p:cNvSpPr>
          <p:nvPr>
            <p:ph idx="1"/>
          </p:nvPr>
        </p:nvSpPr>
        <p:spPr/>
        <p:txBody>
          <a:bodyPr>
            <a:normAutofit/>
          </a:bodyPr>
          <a:lstStyle/>
          <a:p>
            <a:pPr marL="0" indent="0">
              <a:buNone/>
            </a:pPr>
            <a:r>
              <a:rPr lang="en-US" dirty="0"/>
              <a:t>“At home all was calm. The officials carried the older names; the younger men had been born after the victory of Actium; most even of the elder generation, during the civil wars; few indeed were left who had seen the republic.”</a:t>
            </a:r>
          </a:p>
          <a:p>
            <a:pPr marL="0" indent="0" algn="r">
              <a:buNone/>
            </a:pPr>
            <a:r>
              <a:rPr lang="en-US" dirty="0"/>
              <a:t>- Tacitus, </a:t>
            </a:r>
            <a:r>
              <a:rPr lang="en-US" i="1" dirty="0"/>
              <a:t>Annals</a:t>
            </a:r>
            <a:r>
              <a:rPr lang="en-US" dirty="0"/>
              <a:t> 1.3.7</a:t>
            </a:r>
          </a:p>
        </p:txBody>
      </p:sp>
      <p:sp>
        <p:nvSpPr>
          <p:cNvPr id="5" name="TextBox 4"/>
          <p:cNvSpPr txBox="1"/>
          <p:nvPr/>
        </p:nvSpPr>
        <p:spPr>
          <a:xfrm>
            <a:off x="152400" y="1755342"/>
            <a:ext cx="457200" cy="461665"/>
          </a:xfrm>
          <a:prstGeom prst="rect">
            <a:avLst/>
          </a:prstGeom>
          <a:noFill/>
        </p:spPr>
        <p:txBody>
          <a:bodyPr wrap="square" rtlCol="0">
            <a:spAutoFit/>
          </a:bodyPr>
          <a:lstStyle/>
          <a:p>
            <a:r>
              <a:rPr lang="en-US" sz="2400" b="1" dirty="0"/>
              <a:t>*</a:t>
            </a:r>
          </a:p>
        </p:txBody>
      </p:sp>
    </p:spTree>
    <p:extLst>
      <p:ext uri="{BB962C8B-B14F-4D97-AF65-F5344CB8AC3E}">
        <p14:creationId xmlns:p14="http://schemas.microsoft.com/office/powerpoint/2010/main" val="2218627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Key Terms</a:t>
            </a:r>
          </a:p>
        </p:txBody>
      </p:sp>
      <p:sp>
        <p:nvSpPr>
          <p:cNvPr id="3" name="Content Placeholder 2"/>
          <p:cNvSpPr>
            <a:spLocks noGrp="1"/>
          </p:cNvSpPr>
          <p:nvPr>
            <p:ph idx="1"/>
          </p:nvPr>
        </p:nvSpPr>
        <p:spPr/>
        <p:txBody>
          <a:bodyPr>
            <a:normAutofit lnSpcReduction="10000"/>
          </a:bodyPr>
          <a:lstStyle/>
          <a:p>
            <a:r>
              <a:rPr lang="en-US" dirty="0"/>
              <a:t>Mark Antony</a:t>
            </a:r>
          </a:p>
          <a:p>
            <a:r>
              <a:rPr lang="en-US" dirty="0"/>
              <a:t>Octavian</a:t>
            </a:r>
          </a:p>
          <a:p>
            <a:r>
              <a:rPr lang="en-US" dirty="0"/>
              <a:t>Brutus</a:t>
            </a:r>
          </a:p>
          <a:p>
            <a:r>
              <a:rPr lang="en-US" dirty="0"/>
              <a:t>Philippi</a:t>
            </a:r>
          </a:p>
          <a:p>
            <a:r>
              <a:rPr lang="en-US" dirty="0"/>
              <a:t>Cleopatra</a:t>
            </a:r>
          </a:p>
          <a:p>
            <a:r>
              <a:rPr lang="en-US" dirty="0"/>
              <a:t>Livia</a:t>
            </a:r>
          </a:p>
          <a:p>
            <a:r>
              <a:rPr lang="en-US" dirty="0"/>
              <a:t>Actium</a:t>
            </a:r>
          </a:p>
          <a:p>
            <a:r>
              <a:rPr lang="en-US" dirty="0"/>
              <a:t>Res Gestae </a:t>
            </a:r>
            <a:r>
              <a:rPr lang="en-US" dirty="0" err="1"/>
              <a:t>Divi</a:t>
            </a:r>
            <a:r>
              <a:rPr lang="en-US" dirty="0"/>
              <a:t> </a:t>
            </a:r>
            <a:r>
              <a:rPr lang="en-US" dirty="0" err="1"/>
              <a:t>Augusti</a:t>
            </a:r>
            <a:endParaRPr lang="en-US" dirty="0"/>
          </a:p>
          <a:p>
            <a:endParaRPr lang="en-US" dirty="0"/>
          </a:p>
          <a:p>
            <a:endParaRPr lang="en-US" dirty="0"/>
          </a:p>
        </p:txBody>
      </p:sp>
    </p:spTree>
    <p:extLst>
      <p:ext uri="{BB962C8B-B14F-4D97-AF65-F5344CB8AC3E}">
        <p14:creationId xmlns:p14="http://schemas.microsoft.com/office/powerpoint/2010/main" val="1428076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a:latin typeface="Cambria"/>
                <a:cs typeface="Cambria"/>
              </a:rPr>
              <a:t>Brutus</a:t>
            </a:r>
            <a:endParaRPr lang="en-US" cap="small" dirty="0">
              <a:cs typeface="Cambria"/>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4600" y="2369395"/>
            <a:ext cx="1856413" cy="1851110"/>
          </a:xfrm>
        </p:spPr>
      </p:pic>
      <p:sp>
        <p:nvSpPr>
          <p:cNvPr id="7" name="TextBox 6"/>
          <p:cNvSpPr txBox="1"/>
          <p:nvPr/>
        </p:nvSpPr>
        <p:spPr>
          <a:xfrm>
            <a:off x="2340231" y="4537911"/>
            <a:ext cx="4463539" cy="2089483"/>
          </a:xfrm>
          <a:prstGeom prst="rect">
            <a:avLst/>
          </a:prstGeom>
          <a:noFill/>
        </p:spPr>
        <p:txBody>
          <a:bodyPr wrap="square" rtlCol="0">
            <a:normAutofit/>
          </a:bodyPr>
          <a:lstStyle/>
          <a:p>
            <a:r>
              <a:rPr lang="en-US" dirty="0"/>
              <a:t>Silver denarius, Greece(?), c. 43-42 BCE; </a:t>
            </a:r>
            <a:r>
              <a:rPr lang="en-US" dirty="0" err="1"/>
              <a:t>obv</a:t>
            </a:r>
            <a:r>
              <a:rPr lang="en-US" dirty="0"/>
              <a:t>.: head of Brutus r.; legend: </a:t>
            </a:r>
            <a:r>
              <a:rPr lang="en-US" dirty="0" err="1"/>
              <a:t>BRVT[us</a:t>
            </a:r>
            <a:r>
              <a:rPr lang="en-US" dirty="0"/>
              <a:t>] </a:t>
            </a:r>
            <a:r>
              <a:rPr lang="en-US" dirty="0" err="1"/>
              <a:t>IMP[erator</a:t>
            </a:r>
            <a:r>
              <a:rPr lang="en-US" dirty="0"/>
              <a:t>] L. </a:t>
            </a:r>
            <a:r>
              <a:rPr lang="en-US" dirty="0" err="1"/>
              <a:t>PLAET[us</a:t>
            </a:r>
            <a:r>
              <a:rPr lang="en-US" dirty="0"/>
              <a:t>] </a:t>
            </a:r>
            <a:r>
              <a:rPr lang="en-US" dirty="0" err="1"/>
              <a:t>CEST[us</a:t>
            </a:r>
            <a:r>
              <a:rPr lang="en-US" dirty="0"/>
              <a:t>]; rev.:  freedman’s cap between daggers; legend: EID MAR (the ides of March)</a:t>
            </a:r>
          </a:p>
        </p:txBody>
      </p:sp>
      <p:pic>
        <p:nvPicPr>
          <p:cNvPr id="11"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410" y="2303350"/>
            <a:ext cx="2000360" cy="1983200"/>
          </a:xfrm>
          <a:prstGeom prst="rect">
            <a:avLst/>
          </a:prstGeom>
        </p:spPr>
      </p:pic>
      <p:sp>
        <p:nvSpPr>
          <p:cNvPr id="10" name="TextBox 9"/>
          <p:cNvSpPr txBox="1"/>
          <p:nvPr/>
        </p:nvSpPr>
        <p:spPr>
          <a:xfrm>
            <a:off x="2193851" y="2303350"/>
            <a:ext cx="457200" cy="461665"/>
          </a:xfrm>
          <a:prstGeom prst="rect">
            <a:avLst/>
          </a:prstGeom>
          <a:noFill/>
        </p:spPr>
        <p:txBody>
          <a:bodyPr wrap="square" rtlCol="0">
            <a:spAutoFit/>
          </a:bodyPr>
          <a:lstStyle/>
          <a:p>
            <a:r>
              <a:rPr lang="en-US" sz="2400" b="1" dirty="0"/>
              <a:t>*</a:t>
            </a:r>
          </a:p>
        </p:txBody>
      </p:sp>
    </p:spTree>
    <p:extLst>
      <p:ext uri="{BB962C8B-B14F-4D97-AF65-F5344CB8AC3E}">
        <p14:creationId xmlns:p14="http://schemas.microsoft.com/office/powerpoint/2010/main" val="566253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a:latin typeface="Cambria" panose="02040503050406030204" pitchFamily="18" charset="0"/>
              </a:rPr>
              <a:t>Mark Antony</a:t>
            </a:r>
            <a:endParaRPr lang="en-US" b="1" dirty="0"/>
          </a:p>
        </p:txBody>
      </p:sp>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60234" y="1692214"/>
            <a:ext cx="3414531" cy="4341934"/>
          </a:xfrm>
        </p:spPr>
      </p:pic>
      <p:sp>
        <p:nvSpPr>
          <p:cNvPr id="4" name="Content Placeholder 3"/>
          <p:cNvSpPr>
            <a:spLocks noGrp="1"/>
          </p:cNvSpPr>
          <p:nvPr>
            <p:ph sz="half" idx="1"/>
          </p:nvPr>
        </p:nvSpPr>
        <p:spPr/>
        <p:txBody>
          <a:bodyPr>
            <a:normAutofit fontScale="77500" lnSpcReduction="20000"/>
          </a:bodyPr>
          <a:lstStyle/>
          <a:p>
            <a:r>
              <a:rPr lang="en-US" dirty="0"/>
              <a:t>Marcus Antonius</a:t>
            </a:r>
          </a:p>
          <a:p>
            <a:r>
              <a:rPr lang="en-US" dirty="0"/>
              <a:t>c. 83-30 BCE</a:t>
            </a:r>
          </a:p>
          <a:p>
            <a:r>
              <a:rPr lang="en-US" dirty="0"/>
              <a:t>Military career, including in Gaul under Caesar</a:t>
            </a:r>
          </a:p>
          <a:p>
            <a:r>
              <a:rPr lang="en-US" dirty="0"/>
              <a:t>Quaestor in 52, augur in 50, tribune of the plebs in 49</a:t>
            </a:r>
          </a:p>
          <a:p>
            <a:r>
              <a:rPr lang="en-US" dirty="0"/>
              <a:t>Supported Caesar’s invasion of Italy and served as his deputy</a:t>
            </a:r>
          </a:p>
          <a:p>
            <a:r>
              <a:rPr lang="en-US" dirty="0"/>
              <a:t>Made consul in 44</a:t>
            </a:r>
          </a:p>
          <a:p>
            <a:r>
              <a:rPr lang="en-US" dirty="0"/>
              <a:t>Delivered a funeral oration for Caesar that roused the people of Rome against the assassins</a:t>
            </a:r>
          </a:p>
        </p:txBody>
      </p:sp>
    </p:spTree>
    <p:extLst>
      <p:ext uri="{BB962C8B-B14F-4D97-AF65-F5344CB8AC3E}">
        <p14:creationId xmlns:p14="http://schemas.microsoft.com/office/powerpoint/2010/main" val="4116279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a:latin typeface="Cambria" panose="02040503050406030204" pitchFamily="18" charset="0"/>
              </a:rPr>
              <a:t>Octavian</a:t>
            </a:r>
            <a:endParaRPr lang="en-US" b="1" dirty="0"/>
          </a:p>
        </p:txBody>
      </p:sp>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96865" y="1600200"/>
            <a:ext cx="3359270" cy="4525963"/>
          </a:xfrm>
        </p:spPr>
      </p:pic>
      <p:sp>
        <p:nvSpPr>
          <p:cNvPr id="3" name="Content Placeholder 2"/>
          <p:cNvSpPr>
            <a:spLocks noGrp="1"/>
          </p:cNvSpPr>
          <p:nvPr>
            <p:ph sz="half" idx="2"/>
          </p:nvPr>
        </p:nvSpPr>
        <p:spPr/>
        <p:txBody>
          <a:bodyPr>
            <a:normAutofit fontScale="85000" lnSpcReduction="20000"/>
          </a:bodyPr>
          <a:lstStyle/>
          <a:p>
            <a:r>
              <a:rPr lang="en-US" dirty="0"/>
              <a:t>63 BCE-14 CE</a:t>
            </a:r>
          </a:p>
          <a:p>
            <a:r>
              <a:rPr lang="en-US" dirty="0"/>
              <a:t>Born Gaius Octavius</a:t>
            </a:r>
          </a:p>
          <a:p>
            <a:r>
              <a:rPr lang="en-US" dirty="0"/>
              <a:t>Grand nephew of Julius Caesar</a:t>
            </a:r>
          </a:p>
          <a:p>
            <a:r>
              <a:rPr lang="en-US" dirty="0"/>
              <a:t>Fought with Caesar against </a:t>
            </a:r>
            <a:r>
              <a:rPr lang="en-US" dirty="0" err="1"/>
              <a:t>Sextus</a:t>
            </a:r>
            <a:r>
              <a:rPr lang="en-US" dirty="0"/>
              <a:t> Pompey in Spain</a:t>
            </a:r>
          </a:p>
          <a:p>
            <a:r>
              <a:rPr lang="en-US" dirty="0"/>
              <a:t>Upon Caesar’s death he accepted inheritance of his will, and therefore the onus to avenge his killing</a:t>
            </a:r>
          </a:p>
          <a:p>
            <a:pPr lvl="1"/>
            <a:r>
              <a:rPr lang="en-US" dirty="0"/>
              <a:t>And his name</a:t>
            </a:r>
          </a:p>
          <a:p>
            <a:pPr lvl="1"/>
            <a:r>
              <a:rPr lang="en-US" dirty="0"/>
              <a:t>Hence ‘Gaius Julius Caesar </a:t>
            </a:r>
            <a:r>
              <a:rPr lang="en-US" dirty="0" err="1"/>
              <a:t>Octavianus</a:t>
            </a:r>
            <a:r>
              <a:rPr lang="en-US" dirty="0"/>
              <a:t>’</a:t>
            </a:r>
          </a:p>
        </p:txBody>
      </p:sp>
    </p:spTree>
    <p:extLst>
      <p:ext uri="{BB962C8B-B14F-4D97-AF65-F5344CB8AC3E}">
        <p14:creationId xmlns:p14="http://schemas.microsoft.com/office/powerpoint/2010/main" val="1833786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a:latin typeface="Cambria" panose="02040503050406030204" pitchFamily="18" charset="0"/>
              </a:rPr>
              <a:t>The Second Triumvirate</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2163383"/>
            <a:ext cx="2673469" cy="3399597"/>
          </a:xfr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3323459" y="2180365"/>
            <a:ext cx="2497082" cy="3365632"/>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0528" y="2438400"/>
            <a:ext cx="2796811" cy="2552700"/>
          </a:xfrm>
          <a:prstGeom prst="rect">
            <a:avLst/>
          </a:prstGeom>
        </p:spPr>
      </p:pic>
    </p:spTree>
    <p:extLst>
      <p:ext uri="{BB962C8B-B14F-4D97-AF65-F5344CB8AC3E}">
        <p14:creationId xmlns:p14="http://schemas.microsoft.com/office/powerpoint/2010/main" val="4237533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cap="small" dirty="0">
                <a:latin typeface="Cambria" panose="02040503050406030204" pitchFamily="18" charset="0"/>
              </a:rPr>
              <a:t>The Second Triumvirate</a:t>
            </a:r>
          </a:p>
        </p:txBody>
      </p:sp>
      <p:sp>
        <p:nvSpPr>
          <p:cNvPr id="8" name="Content Placeholder 7"/>
          <p:cNvSpPr>
            <a:spLocks noGrp="1"/>
          </p:cNvSpPr>
          <p:nvPr>
            <p:ph idx="1"/>
          </p:nvPr>
        </p:nvSpPr>
        <p:spPr/>
        <p:txBody>
          <a:bodyPr>
            <a:normAutofit fontScale="85000" lnSpcReduction="10000"/>
          </a:bodyPr>
          <a:lstStyle/>
          <a:p>
            <a:r>
              <a:rPr lang="en-US" dirty="0"/>
              <a:t>Essentially a three-person dictatorship, effective for five years</a:t>
            </a:r>
          </a:p>
          <a:p>
            <a:r>
              <a:rPr lang="en-US" dirty="0"/>
              <a:t>Officially the ‘committee of three for the organization of the state’</a:t>
            </a:r>
          </a:p>
          <a:p>
            <a:r>
              <a:rPr lang="en-US" dirty="0"/>
              <a:t>Empowered to eliminate Caesar’s murderers</a:t>
            </a:r>
          </a:p>
          <a:p>
            <a:r>
              <a:rPr lang="en-US" dirty="0"/>
              <a:t>Control over elections</a:t>
            </a:r>
          </a:p>
          <a:p>
            <a:r>
              <a:rPr lang="en-US" dirty="0"/>
              <a:t>Antony and Octavian assigned to fight the war in the east; Lepidus given management of affairs in Italy</a:t>
            </a:r>
          </a:p>
          <a:p>
            <a:r>
              <a:rPr lang="en-US" dirty="0"/>
              <a:t>Empowered to proscribe political enemies in Rome</a:t>
            </a:r>
          </a:p>
        </p:txBody>
      </p:sp>
    </p:spTree>
    <p:extLst>
      <p:ext uri="{BB962C8B-B14F-4D97-AF65-F5344CB8AC3E}">
        <p14:creationId xmlns:p14="http://schemas.microsoft.com/office/powerpoint/2010/main" val="284433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…including Cicero</a:t>
            </a:r>
            <a:endParaRPr lang="en-US" dirty="0"/>
          </a:p>
        </p:txBody>
      </p:sp>
      <p:pic>
        <p:nvPicPr>
          <p:cNvPr id="6" name="Content Placeholder 5"/>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67846" y="1600200"/>
            <a:ext cx="3017308" cy="4525963"/>
          </a:xfrm>
        </p:spPr>
      </p:pic>
      <p:sp>
        <p:nvSpPr>
          <p:cNvPr id="5" name="Content Placeholder 4"/>
          <p:cNvSpPr>
            <a:spLocks noGrp="1"/>
          </p:cNvSpPr>
          <p:nvPr>
            <p:ph sz="half" idx="2"/>
          </p:nvPr>
        </p:nvSpPr>
        <p:spPr/>
        <p:txBody>
          <a:bodyPr>
            <a:normAutofit fontScale="92500" lnSpcReduction="10000"/>
          </a:bodyPr>
          <a:lstStyle/>
          <a:p>
            <a:r>
              <a:rPr lang="en-US" dirty="0"/>
              <a:t>Had attacked Antony in the </a:t>
            </a:r>
            <a:r>
              <a:rPr lang="en-US" i="1" dirty="0"/>
              <a:t>First</a:t>
            </a:r>
            <a:r>
              <a:rPr lang="en-US" dirty="0"/>
              <a:t> and </a:t>
            </a:r>
            <a:r>
              <a:rPr lang="en-US" i="1" dirty="0"/>
              <a:t>Second Philippic</a:t>
            </a:r>
            <a:endParaRPr lang="en-US" dirty="0"/>
          </a:p>
          <a:p>
            <a:r>
              <a:rPr lang="en-US" dirty="0"/>
              <a:t>Proscribed by the Second Triumvirate</a:t>
            </a:r>
          </a:p>
          <a:p>
            <a:r>
              <a:rPr lang="en-US" dirty="0"/>
              <a:t>Tried to escape to Macedonia, but was murdered late in 43 BCE</a:t>
            </a:r>
          </a:p>
          <a:p>
            <a:r>
              <a:rPr lang="en-US" dirty="0"/>
              <a:t>Head and hands were nailed to the rostra in Rome</a:t>
            </a:r>
          </a:p>
        </p:txBody>
      </p:sp>
    </p:spTree>
    <p:extLst>
      <p:ext uri="{BB962C8B-B14F-4D97-AF65-F5344CB8AC3E}">
        <p14:creationId xmlns:p14="http://schemas.microsoft.com/office/powerpoint/2010/main" val="4134561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cap="small" dirty="0">
                <a:latin typeface="Cambria" panose="02040503050406030204" pitchFamily="18" charset="0"/>
              </a:rPr>
              <a:t>Philippi (42 </a:t>
            </a:r>
            <a:r>
              <a:rPr lang="en-US" b="1" cap="small" dirty="0" err="1">
                <a:latin typeface="Cambria" panose="02040503050406030204" pitchFamily="18" charset="0"/>
              </a:rPr>
              <a:t>bce</a:t>
            </a:r>
            <a:r>
              <a:rPr lang="en-US" b="1" cap="small" dirty="0">
                <a:latin typeface="Cambria" panose="02040503050406030204" pitchFamily="18" charset="0"/>
              </a:rPr>
              <a:t>)</a:t>
            </a:r>
            <a:endParaRPr lang="en-US" dirty="0"/>
          </a:p>
        </p:txBody>
      </p:sp>
      <p:sp>
        <p:nvSpPr>
          <p:cNvPr id="4" name="Content Placeholder 3"/>
          <p:cNvSpPr>
            <a:spLocks noGrp="1"/>
          </p:cNvSpPr>
          <p:nvPr>
            <p:ph sz="half" idx="1"/>
          </p:nvPr>
        </p:nvSpPr>
        <p:spPr/>
        <p:txBody>
          <a:bodyPr>
            <a:normAutofit fontScale="92500" lnSpcReduction="20000"/>
          </a:bodyPr>
          <a:lstStyle/>
          <a:p>
            <a:r>
              <a:rPr lang="en-US" dirty="0"/>
              <a:t>Brutus, Cassius and other </a:t>
            </a:r>
            <a:r>
              <a:rPr lang="en-US" i="1" dirty="0" err="1"/>
              <a:t>optimates</a:t>
            </a:r>
            <a:r>
              <a:rPr lang="en-US" dirty="0"/>
              <a:t> fled to Greece after the death of Caesar</a:t>
            </a:r>
          </a:p>
          <a:p>
            <a:r>
              <a:rPr lang="en-US" dirty="0"/>
              <a:t>Took control of the Roman legions there and collected taxes</a:t>
            </a:r>
          </a:p>
          <a:p>
            <a:r>
              <a:rPr lang="en-US" dirty="0"/>
              <a:t>Antony and Octavian crossed over to Greece in 42 BCE</a:t>
            </a:r>
          </a:p>
          <a:p>
            <a:r>
              <a:rPr lang="en-US" dirty="0"/>
              <a:t>Brutus and Cassius were defeated in two battles at Philippi and committed suicide afterwards</a:t>
            </a: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21569" y="1600200"/>
            <a:ext cx="3491861" cy="4525963"/>
          </a:xfrm>
        </p:spPr>
      </p:pic>
    </p:spTree>
    <p:extLst>
      <p:ext uri="{BB962C8B-B14F-4D97-AF65-F5344CB8AC3E}">
        <p14:creationId xmlns:p14="http://schemas.microsoft.com/office/powerpoint/2010/main" val="20400546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28290</TotalTime>
  <Words>1478</Words>
  <Application>Microsoft Macintosh PowerPoint</Application>
  <PresentationFormat>On-screen Show (4:3)</PresentationFormat>
  <Paragraphs>133</Paragraphs>
  <Slides>28</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Cambria</vt:lpstr>
      <vt:lpstr>Office Theme</vt:lpstr>
      <vt:lpstr>Civil Wars</vt:lpstr>
      <vt:lpstr>The Death of Caesar Ides of March, 44 bce</vt:lpstr>
      <vt:lpstr>Brutus</vt:lpstr>
      <vt:lpstr>Mark Antony</vt:lpstr>
      <vt:lpstr>Octavian</vt:lpstr>
      <vt:lpstr>The Second Triumvirate</vt:lpstr>
      <vt:lpstr>The Second Triumvirate</vt:lpstr>
      <vt:lpstr>…including Cicero</vt:lpstr>
      <vt:lpstr>Philippi (42 bce)</vt:lpstr>
      <vt:lpstr>Division of Provinces</vt:lpstr>
      <vt:lpstr>The Second Triumvirate</vt:lpstr>
      <vt:lpstr>More Enemies</vt:lpstr>
      <vt:lpstr>Livia and Cleopatra</vt:lpstr>
      <vt:lpstr>Cleopatra</vt:lpstr>
      <vt:lpstr>Livia</vt:lpstr>
      <vt:lpstr>The Propaganda War</vt:lpstr>
      <vt:lpstr>Actium (31 bce)</vt:lpstr>
      <vt:lpstr>Agrippa</vt:lpstr>
      <vt:lpstr>Death of Antony and Cleopatra</vt:lpstr>
      <vt:lpstr>Octavian in Charge</vt:lpstr>
      <vt:lpstr>Octavian’s Coins</vt:lpstr>
      <vt:lpstr>A Standing Army</vt:lpstr>
      <vt:lpstr>Augustus of Primaporta</vt:lpstr>
      <vt:lpstr>The Death of Augustus (14 ce)</vt:lpstr>
      <vt:lpstr>Res Gestae Divi Augusti</vt:lpstr>
      <vt:lpstr>Res Gestae Divi Augusti</vt:lpstr>
      <vt:lpstr>The Last Word</vt:lpstr>
      <vt:lpstr>Key Terms</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CLARCH 350 Money in Antiquity</dc:title>
  <dc:creator>Henry Colburn</dc:creator>
  <cp:lastModifiedBy>Ninh Nguyen</cp:lastModifiedBy>
  <cp:revision>4803</cp:revision>
  <dcterms:created xsi:type="dcterms:W3CDTF">2013-09-06T12:51:15Z</dcterms:created>
  <dcterms:modified xsi:type="dcterms:W3CDTF">2025-10-22T17:48:23Z</dcterms:modified>
</cp:coreProperties>
</file>